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4.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7.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8.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9.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10.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11.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12.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13.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4.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15.xml" ContentType="application/vnd.openxmlformats-officedocument.presentationml.notesSlide+xml"/>
  <Override PartName="/ppt/tags/tag55.xml" ContentType="application/vnd.openxmlformats-officedocument.presentationml.tags+xml"/>
  <Override PartName="/ppt/notesSlides/notesSlide16.xml" ContentType="application/vnd.openxmlformats-officedocument.presentationml.notesSlide+xml"/>
  <Override PartName="/ppt/tags/tag56.xml" ContentType="application/vnd.openxmlformats-officedocument.presentationml.tags+xml"/>
  <Override PartName="/ppt/notesSlides/notesSlide17.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8.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19.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20.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notesSlides/notesSlide21.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notesSlides/notesSlide22.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23.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24.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25.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26.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27.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28.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29.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30.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31.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32.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33.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handoutMasterIdLst>
    <p:handoutMasterId r:id="rId52"/>
  </p:handoutMasterIdLst>
  <p:sldIdLst>
    <p:sldId id="256" r:id="rId2"/>
    <p:sldId id="257" r:id="rId3"/>
    <p:sldId id="259" r:id="rId4"/>
    <p:sldId id="385" r:id="rId5"/>
    <p:sldId id="386" r:id="rId6"/>
    <p:sldId id="387" r:id="rId7"/>
    <p:sldId id="381" r:id="rId8"/>
    <p:sldId id="296" r:id="rId9"/>
    <p:sldId id="383" r:id="rId10"/>
    <p:sldId id="375" r:id="rId11"/>
    <p:sldId id="339" r:id="rId12"/>
    <p:sldId id="376" r:id="rId13"/>
    <p:sldId id="293" r:id="rId14"/>
    <p:sldId id="343" r:id="rId15"/>
    <p:sldId id="388" r:id="rId16"/>
    <p:sldId id="389" r:id="rId17"/>
    <p:sldId id="390" r:id="rId18"/>
    <p:sldId id="391" r:id="rId19"/>
    <p:sldId id="392" r:id="rId20"/>
    <p:sldId id="393" r:id="rId21"/>
    <p:sldId id="394" r:id="rId22"/>
    <p:sldId id="395" r:id="rId23"/>
    <p:sldId id="396" r:id="rId24"/>
    <p:sldId id="397" r:id="rId25"/>
    <p:sldId id="355" r:id="rId26"/>
    <p:sldId id="335" r:id="rId27"/>
    <p:sldId id="364" r:id="rId28"/>
    <p:sldId id="365" r:id="rId29"/>
    <p:sldId id="367" r:id="rId30"/>
    <p:sldId id="382" r:id="rId31"/>
    <p:sldId id="363" r:id="rId32"/>
    <p:sldId id="329" r:id="rId33"/>
    <p:sldId id="330" r:id="rId34"/>
    <p:sldId id="331" r:id="rId35"/>
    <p:sldId id="332" r:id="rId36"/>
    <p:sldId id="398" r:id="rId37"/>
    <p:sldId id="307" r:id="rId38"/>
    <p:sldId id="308" r:id="rId39"/>
    <p:sldId id="310" r:id="rId40"/>
    <p:sldId id="311" r:id="rId41"/>
    <p:sldId id="312" r:id="rId42"/>
    <p:sldId id="313" r:id="rId43"/>
    <p:sldId id="314" r:id="rId44"/>
    <p:sldId id="315" r:id="rId45"/>
    <p:sldId id="316" r:id="rId46"/>
    <p:sldId id="317" r:id="rId47"/>
    <p:sldId id="399" r:id="rId48"/>
    <p:sldId id="323" r:id="rId49"/>
    <p:sldId id="401" r:id="rId50"/>
  </p:sldIdLst>
  <p:sldSz cx="9144000" cy="6858000" type="screen4x3"/>
  <p:notesSz cx="6858000" cy="9144000"/>
  <p:custDataLst>
    <p:tags r:id="rId5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CC00"/>
    <a:srgbClr val="0000FF"/>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17" autoAdjust="0"/>
    <p:restoredTop sz="88445" autoAdjust="0"/>
  </p:normalViewPr>
  <p:slideViewPr>
    <p:cSldViewPr>
      <p:cViewPr varScale="1">
        <p:scale>
          <a:sx n="82" d="100"/>
          <a:sy n="82" d="100"/>
        </p:scale>
        <p:origin x="288" y="58"/>
      </p:cViewPr>
      <p:guideLst>
        <p:guide orient="horz" pos="2160"/>
        <p:guide pos="2880"/>
      </p:guideLst>
    </p:cSldViewPr>
  </p:slideViewPr>
  <p:outlineViewPr>
    <p:cViewPr>
      <p:scale>
        <a:sx n="33" d="100"/>
        <a:sy n="33" d="100"/>
      </p:scale>
      <p:origin x="0" y="9666"/>
    </p:cViewPr>
  </p:outlineViewPr>
  <p:notesTextViewPr>
    <p:cViewPr>
      <p:scale>
        <a:sx n="1" d="1"/>
        <a:sy n="1" d="1"/>
      </p:scale>
      <p:origin x="0" y="0"/>
    </p:cViewPr>
  </p:notesTextViewPr>
  <p:sorterViewPr>
    <p:cViewPr>
      <p:scale>
        <a:sx n="100" d="100"/>
        <a:sy n="100" d="100"/>
      </p:scale>
      <p:origin x="0" y="-6787"/>
    </p:cViewPr>
  </p:sorterViewPr>
  <p:notesViewPr>
    <p:cSldViewPr>
      <p:cViewPr varScale="1">
        <p:scale>
          <a:sx n="52" d="100"/>
          <a:sy n="52" d="100"/>
        </p:scale>
        <p:origin x="-236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EBBD1FE-4B23-42AA-A735-24FA2A83A6C8}" type="datetimeFigureOut">
              <a:rPr lang="en-US" smtClean="0"/>
              <a:t>2/7/2022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43CD758-7501-4930-BF0D-68429A3AA18E}" type="slidenum">
              <a:rPr lang="en-US" smtClean="0"/>
              <a:t>‹#›</a:t>
            </a:fld>
            <a:endParaRPr lang="en-US"/>
          </a:p>
        </p:txBody>
      </p:sp>
    </p:spTree>
    <p:extLst>
      <p:ext uri="{BB962C8B-B14F-4D97-AF65-F5344CB8AC3E}">
        <p14:creationId xmlns:p14="http://schemas.microsoft.com/office/powerpoint/2010/main" val="32170066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FBCC48-3389-4B53-AABD-E57FD2C1719A}" type="datetimeFigureOut">
              <a:rPr lang="en-US" smtClean="0"/>
              <a:t>2/7/2022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FD203E-77D9-4514-B5C7-BE2FF8D4381D}" type="slidenum">
              <a:rPr lang="en-US" smtClean="0"/>
              <a:t>‹#›</a:t>
            </a:fld>
            <a:endParaRPr lang="en-US"/>
          </a:p>
        </p:txBody>
      </p:sp>
    </p:spTree>
    <p:extLst>
      <p:ext uri="{BB962C8B-B14F-4D97-AF65-F5344CB8AC3E}">
        <p14:creationId xmlns:p14="http://schemas.microsoft.com/office/powerpoint/2010/main" val="3420221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34.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36.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38.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50.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53.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62.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64.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66.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68.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70.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75.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80.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83.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notesMaster" Target="../notesMasters/notesMaster1.xml"/><Relationship Id="rId1" Type="http://schemas.openxmlformats.org/officeDocument/2006/relationships/tags" Target="../tags/tag86.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notesMaster" Target="../notesMasters/notesMaster1.xml"/><Relationship Id="rId1" Type="http://schemas.openxmlformats.org/officeDocument/2006/relationships/tags" Target="../tags/tag91.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notesMaster" Target="../notesMasters/notesMaster1.xml"/><Relationship Id="rId1" Type="http://schemas.openxmlformats.org/officeDocument/2006/relationships/tags" Target="../tags/tag94.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43.xml"/><Relationship Id="rId2" Type="http://schemas.openxmlformats.org/officeDocument/2006/relationships/notesMaster" Target="../notesMasters/notesMaster1.xml"/><Relationship Id="rId1" Type="http://schemas.openxmlformats.org/officeDocument/2006/relationships/tags" Target="../tags/tag97.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44.xml"/><Relationship Id="rId2" Type="http://schemas.openxmlformats.org/officeDocument/2006/relationships/notesMaster" Target="../notesMasters/notesMaster1.xml"/><Relationship Id="rId1" Type="http://schemas.openxmlformats.org/officeDocument/2006/relationships/tags" Target="../tags/tag100.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103.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notesMaster" Target="../notesMasters/notesMaster1.xml"/><Relationship Id="rId1" Type="http://schemas.openxmlformats.org/officeDocument/2006/relationships/tags" Target="../tags/tag106.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ags" Target="../tags/tag109.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25.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28.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This is a training on NUCAPS Soundings that are </a:t>
            </a:r>
            <a:r>
              <a:rPr lang="en-US" dirty="0" smtClean="0">
                <a:solidFill>
                  <a:srgbClr val="000000"/>
                </a:solidFill>
                <a:ea typeface="Times New Roman"/>
                <a:cs typeface="Calibri"/>
              </a:rPr>
              <a:t>available </a:t>
            </a:r>
            <a:r>
              <a:rPr lang="en-US" dirty="0">
                <a:solidFill>
                  <a:srgbClr val="000000"/>
                </a:solidFill>
                <a:ea typeface="Times New Roman"/>
                <a:cs typeface="Calibri"/>
              </a:rPr>
              <a:t>in AWIPS.  </a:t>
            </a:r>
            <a:endParaRPr lang="en-US" dirty="0">
              <a:ea typeface="Times New Roman"/>
              <a:cs typeface="Times New Roman"/>
            </a:endParaRPr>
          </a:p>
          <a:p>
            <a:pPr>
              <a:lnSpc>
                <a:spcPct val="115000"/>
              </a:lnSpc>
            </a:pPr>
            <a:r>
              <a:rPr lang="en-US" dirty="0">
                <a:solidFill>
                  <a:srgbClr val="000000"/>
                </a:solidFill>
                <a:ea typeface="Times New Roman"/>
                <a:cs typeface="Calibri"/>
              </a:rPr>
              <a:t>This training will explain how NUCAPS soundings are created, how to find them in AWIPS, </a:t>
            </a:r>
            <a:r>
              <a:rPr lang="en-US" dirty="0" smtClean="0">
                <a:solidFill>
                  <a:srgbClr val="000000"/>
                </a:solidFill>
                <a:ea typeface="Times New Roman"/>
                <a:cs typeface="Calibri"/>
              </a:rPr>
              <a:t>how to use them and </a:t>
            </a:r>
            <a:r>
              <a:rPr lang="en-US" dirty="0">
                <a:solidFill>
                  <a:srgbClr val="000000"/>
                </a:solidFill>
                <a:ea typeface="Times New Roman"/>
                <a:cs typeface="Calibri"/>
              </a:rPr>
              <a:t>how to modify them.</a:t>
            </a:r>
            <a:endParaRPr lang="en-US" dirty="0">
              <a:ea typeface="Times New Roman"/>
              <a:cs typeface="Times New Roman"/>
            </a:endParaRPr>
          </a:p>
          <a:p>
            <a:pPr>
              <a:lnSpc>
                <a:spcPct val="115000"/>
              </a:lnSpc>
            </a:pPr>
            <a:r>
              <a:rPr lang="en-US" dirty="0">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latin typeface="Times New Roman"/>
                <a:ea typeface="Times New Roman"/>
                <a:cs typeface="Times New Roman"/>
              </a:rPr>
              <a:t> </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1</a:t>
            </a:fld>
            <a:endParaRPr lang="en-US"/>
          </a:p>
        </p:txBody>
      </p:sp>
    </p:spTree>
    <p:extLst>
      <p:ext uri="{BB962C8B-B14F-4D97-AF65-F5344CB8AC3E}">
        <p14:creationId xmlns:p14="http://schemas.microsoft.com/office/powerpoint/2010/main" val="1188636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NUCAPS soundings at that WFO are accessed under the Satellite Tab.  As of early 2019, only Suomi NPP NUCAPS soundings are available at WFOs.  NOAA-20 NUCAPS will flow later this year, perhaps as soon at April</a:t>
            </a:r>
            <a:r>
              <a:rPr lang="en-US"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12</a:t>
            </a:fld>
            <a:endParaRPr lang="en-US"/>
          </a:p>
        </p:txBody>
      </p:sp>
    </p:spTree>
    <p:extLst>
      <p:ext uri="{BB962C8B-B14F-4D97-AF65-F5344CB8AC3E}">
        <p14:creationId xmlns:p14="http://schemas.microsoft.com/office/powerpoint/2010/main" val="2762214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latin typeface="Times New Roman"/>
                <a:ea typeface="Times New Roman"/>
                <a:cs typeface="Times New Roman"/>
              </a:rPr>
              <a:t>Doing so will bring up the location of the latest NUCAPS sounding points, which are denoted by green circles.  Soundings are available at each of these points.  These soundings from 18:50 UTC likely were available starting around 2000 UTC.</a:t>
            </a:r>
            <a:endParaRPr lang="en-US" dirty="0">
              <a:ea typeface="Times New Roman"/>
              <a:cs typeface="Times New Roman"/>
            </a:endParaRPr>
          </a:p>
          <a:p>
            <a:pPr>
              <a:lnSpc>
                <a:spcPct val="115000"/>
              </a:lnSpc>
            </a:pPr>
            <a:r>
              <a:rPr lang="en-US" dirty="0">
                <a:latin typeface="Times New Roman"/>
                <a:ea typeface="Times New Roman"/>
                <a:cs typeface="Times New Roman"/>
              </a:rPr>
              <a:t> </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13</a:t>
            </a:fld>
            <a:endParaRPr lang="en-US"/>
          </a:p>
        </p:txBody>
      </p:sp>
    </p:spTree>
    <p:extLst>
      <p:ext uri="{BB962C8B-B14F-4D97-AF65-F5344CB8AC3E}">
        <p14:creationId xmlns:p14="http://schemas.microsoft.com/office/powerpoint/2010/main" val="3602378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Plotting points on a satellite image (this is VIIRS 11.45 micrometer visible imagery) is a worthwhile task – it helps a forecaster anticipate what the soundings</a:t>
            </a:r>
            <a:r>
              <a:rPr lang="en-US" baseline="0" dirty="0" smtClean="0"/>
              <a:t> will show</a:t>
            </a:r>
            <a:endParaRPr lang="en-US" dirty="0"/>
          </a:p>
        </p:txBody>
      </p:sp>
      <p:sp>
        <p:nvSpPr>
          <p:cNvPr id="4" name="Slide Number Placeholder 3"/>
          <p:cNvSpPr>
            <a:spLocks noGrp="1"/>
          </p:cNvSpPr>
          <p:nvPr>
            <p:ph type="sldNum" sz="quarter" idx="10"/>
          </p:nvPr>
        </p:nvSpPr>
        <p:spPr/>
        <p:txBody>
          <a:bodyPr/>
          <a:lstStyle/>
          <a:p>
            <a:fld id="{1FFD203E-77D9-4514-B5C7-BE2FF8D4381D}" type="slidenum">
              <a:rPr lang="en-US" smtClean="0"/>
              <a:t>14</a:t>
            </a:fld>
            <a:endParaRPr lang="en-US"/>
          </a:p>
        </p:txBody>
      </p:sp>
    </p:spTree>
    <p:extLst>
      <p:ext uri="{BB962C8B-B14F-4D97-AF65-F5344CB8AC3E}">
        <p14:creationId xmlns:p14="http://schemas.microsoft.com/office/powerpoint/2010/main" val="3445020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latin typeface="Times New Roman"/>
                <a:ea typeface="Times New Roman"/>
                <a:cs typeface="Times New Roman"/>
              </a:rPr>
              <a:t>One in deep clouds over Kentucky</a:t>
            </a:r>
            <a:endParaRPr lang="en-US" sz="1100" dirty="0">
              <a:ea typeface="Times New Roman"/>
              <a:cs typeface="Times New Roman"/>
            </a:endParaRPr>
          </a:p>
          <a:p>
            <a:pPr>
              <a:lnSpc>
                <a:spcPct val="115000"/>
              </a:lnSpc>
            </a:pPr>
            <a:r>
              <a:rPr lang="en-US" dirty="0">
                <a:ea typeface="Times New Roman"/>
                <a:cs typeface="Calibri"/>
              </a:rPr>
              <a:t> </a:t>
            </a:r>
            <a:endParaRPr lang="en-US" sz="1100" dirty="0">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25</a:t>
            </a:fld>
            <a:endParaRPr lang="en-US"/>
          </a:p>
        </p:txBody>
      </p:sp>
    </p:spTree>
    <p:extLst>
      <p:ext uri="{BB962C8B-B14F-4D97-AF65-F5344CB8AC3E}">
        <p14:creationId xmlns:p14="http://schemas.microsoft.com/office/powerpoint/2010/main" val="2699492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This shows 4 consecutive passes.  North of 40 N there's overlap from one pass to the next.  But there are regions over the southern US -- small regions -- that are </a:t>
            </a:r>
            <a:r>
              <a:rPr lang="en-US" dirty="0" err="1">
                <a:solidFill>
                  <a:srgbClr val="000000"/>
                </a:solidFill>
                <a:ea typeface="Times New Roman"/>
                <a:cs typeface="Calibri"/>
              </a:rPr>
              <a:t>unsampled</a:t>
            </a:r>
            <a:r>
              <a:rPr lang="en-US" dirty="0">
                <a:solidFill>
                  <a:srgbClr val="000000"/>
                </a:solidFill>
                <a:ea typeface="Times New Roman"/>
                <a:cs typeface="Calibri"/>
              </a:rPr>
              <a:t>.  Of course, these regions differ from day to day as the orbits shift eastward from one day to the next.</a:t>
            </a:r>
            <a:endParaRPr lang="en-US" sz="1100" dirty="0">
              <a:ea typeface="Times New Roman"/>
              <a:cs typeface="Times New Roman"/>
            </a:endParaRPr>
          </a:p>
          <a:p>
            <a:pPr>
              <a:lnSpc>
                <a:spcPct val="115000"/>
              </a:lnSpc>
            </a:pPr>
            <a:r>
              <a:rPr lang="en-US" dirty="0">
                <a:ea typeface="Times New Roman"/>
                <a:cs typeface="Calibri"/>
              </a:rPr>
              <a:t> </a:t>
            </a:r>
            <a:endParaRPr lang="en-US" sz="1100" dirty="0">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26</a:t>
            </a:fld>
            <a:endParaRPr lang="en-US"/>
          </a:p>
        </p:txBody>
      </p:sp>
    </p:spTree>
    <p:extLst>
      <p:ext uri="{BB962C8B-B14F-4D97-AF65-F5344CB8AC3E}">
        <p14:creationId xmlns:p14="http://schemas.microsoft.com/office/powerpoint/2010/main" val="2439753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FD203E-77D9-4514-B5C7-BE2FF8D4381D}" type="slidenum">
              <a:rPr lang="en-US" smtClean="0"/>
              <a:t>27</a:t>
            </a:fld>
            <a:endParaRPr lang="en-US"/>
          </a:p>
        </p:txBody>
      </p:sp>
    </p:spTree>
    <p:extLst>
      <p:ext uri="{BB962C8B-B14F-4D97-AF65-F5344CB8AC3E}">
        <p14:creationId xmlns:p14="http://schemas.microsoft.com/office/powerpoint/2010/main" val="1057817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FD203E-77D9-4514-B5C7-BE2FF8D4381D}" type="slidenum">
              <a:rPr lang="en-US" smtClean="0"/>
              <a:t>28</a:t>
            </a:fld>
            <a:endParaRPr lang="en-US"/>
          </a:p>
        </p:txBody>
      </p:sp>
    </p:spTree>
    <p:extLst>
      <p:ext uri="{BB962C8B-B14F-4D97-AF65-F5344CB8AC3E}">
        <p14:creationId xmlns:p14="http://schemas.microsoft.com/office/powerpoint/2010/main" val="2496488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FD203E-77D9-4514-B5C7-BE2FF8D4381D}" type="slidenum">
              <a:rPr lang="en-US" smtClean="0"/>
              <a:t>29</a:t>
            </a:fld>
            <a:endParaRPr lang="en-US"/>
          </a:p>
        </p:txBody>
      </p:sp>
    </p:spTree>
    <p:extLst>
      <p:ext uri="{BB962C8B-B14F-4D97-AF65-F5344CB8AC3E}">
        <p14:creationId xmlns:p14="http://schemas.microsoft.com/office/powerpoint/2010/main" val="716899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If you edit the lower part of the sounding (the part that is observed with the least amount of accuracy from a satellite) to match nearby METARs – by altering the temperature and </a:t>
            </a:r>
            <a:r>
              <a:rPr lang="en-US" dirty="0" err="1">
                <a:solidFill>
                  <a:srgbClr val="000000"/>
                </a:solidFill>
                <a:ea typeface="Times New Roman"/>
                <a:cs typeface="Calibri"/>
              </a:rPr>
              <a:t>dewpoint</a:t>
            </a:r>
            <a:r>
              <a:rPr lang="en-US" dirty="0">
                <a:solidFill>
                  <a:srgbClr val="000000"/>
                </a:solidFill>
                <a:ea typeface="Times New Roman"/>
                <a:cs typeface="Calibri"/>
              </a:rPr>
              <a:t> (details on how to do that will be shown shortly), you'll get a better representation of the thermodynamic profile.</a:t>
            </a:r>
            <a:endParaRPr lang="en-US" dirty="0">
              <a:ea typeface="Times New Roman"/>
              <a:cs typeface="Times New Roman"/>
            </a:endParaRPr>
          </a:p>
          <a:p>
            <a:pPr>
              <a:lnSpc>
                <a:spcPct val="115000"/>
              </a:lnSpc>
            </a:pPr>
            <a:r>
              <a:rPr lang="en-US" dirty="0">
                <a:solidFill>
                  <a:srgbClr val="000000"/>
                </a:solidFill>
                <a:ea typeface="Times New Roman"/>
                <a:cs typeface="Calibri"/>
              </a:rPr>
              <a:t>In this case, a special 18z sounding is used to compare to modified vs. unmodified NUCAPS soundings.  The sounding modified to reflect surface METARs agreed with the special sounding.</a:t>
            </a:r>
            <a:endParaRPr lang="en-US" dirty="0">
              <a:ea typeface="Times New Roman"/>
              <a:cs typeface="Times New Roman"/>
            </a:endParaRPr>
          </a:p>
          <a:p>
            <a:pPr>
              <a:lnSpc>
                <a:spcPct val="115000"/>
              </a:lnSpc>
            </a:pPr>
            <a:r>
              <a:rPr lang="en-US" dirty="0">
                <a:latin typeface="Times New Roman"/>
                <a:ea typeface="Times New Roman"/>
                <a:cs typeface="Times New Roman"/>
              </a:rPr>
              <a:t> </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31</a:t>
            </a:fld>
            <a:endParaRPr lang="en-US"/>
          </a:p>
        </p:txBody>
      </p:sp>
    </p:spTree>
    <p:extLst>
      <p:ext uri="{BB962C8B-B14F-4D97-AF65-F5344CB8AC3E}">
        <p14:creationId xmlns:p14="http://schemas.microsoft.com/office/powerpoint/2010/main" val="1081801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There is a graphical</a:t>
            </a:r>
            <a:r>
              <a:rPr lang="en-US" baseline="0" dirty="0" smtClean="0"/>
              <a:t> editor in AWIPS that allows you to grab the sounding and move it – either the temperature or </a:t>
            </a:r>
            <a:r>
              <a:rPr lang="en-US" baseline="0" dirty="0" err="1" smtClean="0"/>
              <a:t>dewpoint</a:t>
            </a:r>
            <a:r>
              <a:rPr lang="en-US" baseline="0" dirty="0" smtClean="0"/>
              <a:t> lines.  It’s common enough to see surface values from METARs that do not match values in nearby NUCAPS soundings.  Work is ongoing to make this change automatic and it may be available by HWT in 2017.</a:t>
            </a:r>
            <a:endParaRPr lang="en-US" dirty="0"/>
          </a:p>
        </p:txBody>
      </p:sp>
      <p:sp>
        <p:nvSpPr>
          <p:cNvPr id="4" name="Slide Number Placeholder 3"/>
          <p:cNvSpPr>
            <a:spLocks noGrp="1"/>
          </p:cNvSpPr>
          <p:nvPr>
            <p:ph type="sldNum" sz="quarter" idx="10"/>
          </p:nvPr>
        </p:nvSpPr>
        <p:spPr/>
        <p:txBody>
          <a:bodyPr/>
          <a:lstStyle/>
          <a:p>
            <a:fld id="{1FFD203E-77D9-4514-B5C7-BE2FF8D4381D}" type="slidenum">
              <a:rPr lang="en-US" smtClean="0"/>
              <a:t>32</a:t>
            </a:fld>
            <a:endParaRPr lang="en-US"/>
          </a:p>
        </p:txBody>
      </p:sp>
    </p:spTree>
    <p:extLst>
      <p:ext uri="{BB962C8B-B14F-4D97-AF65-F5344CB8AC3E}">
        <p14:creationId xmlns:p14="http://schemas.microsoft.com/office/powerpoint/2010/main" val="1382590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NUCAPS is the NOAA Unique </a:t>
            </a:r>
            <a:r>
              <a:rPr lang="en-US" strike="sngStrike" dirty="0" err="1">
                <a:solidFill>
                  <a:srgbClr val="000000"/>
                </a:solidFill>
                <a:ea typeface="Times New Roman"/>
                <a:cs typeface="Calibri"/>
              </a:rPr>
              <a:t>CrIS</a:t>
            </a:r>
            <a:r>
              <a:rPr lang="en-US" strike="sngStrike" dirty="0">
                <a:solidFill>
                  <a:srgbClr val="000000"/>
                </a:solidFill>
                <a:ea typeface="Times New Roman"/>
                <a:cs typeface="Calibri"/>
              </a:rPr>
              <a:t> ATMS</a:t>
            </a:r>
            <a:r>
              <a:rPr lang="en-US" dirty="0">
                <a:solidFill>
                  <a:srgbClr val="000000"/>
                </a:solidFill>
                <a:ea typeface="Times New Roman"/>
                <a:cs typeface="Calibri"/>
              </a:rPr>
              <a:t> </a:t>
            </a:r>
            <a:r>
              <a:rPr lang="en-US" dirty="0" smtClean="0">
                <a:solidFill>
                  <a:srgbClr val="000000"/>
                </a:solidFill>
                <a:ea typeface="Times New Roman"/>
                <a:cs typeface="Calibri"/>
              </a:rPr>
              <a:t>Combined Atmospheric</a:t>
            </a:r>
            <a:r>
              <a:rPr lang="en-US" baseline="0" dirty="0" smtClean="0">
                <a:solidFill>
                  <a:srgbClr val="000000"/>
                </a:solidFill>
                <a:ea typeface="Times New Roman"/>
                <a:cs typeface="Calibri"/>
              </a:rPr>
              <a:t> </a:t>
            </a:r>
            <a:r>
              <a:rPr lang="en-US" dirty="0" smtClean="0">
                <a:solidFill>
                  <a:srgbClr val="000000"/>
                </a:solidFill>
                <a:ea typeface="Times New Roman"/>
                <a:cs typeface="Calibri"/>
              </a:rPr>
              <a:t>Processing </a:t>
            </a:r>
            <a:r>
              <a:rPr lang="en-US" dirty="0">
                <a:solidFill>
                  <a:srgbClr val="000000"/>
                </a:solidFill>
                <a:ea typeface="Times New Roman"/>
                <a:cs typeface="Calibri"/>
              </a:rPr>
              <a:t>System, combining information from </a:t>
            </a:r>
            <a:r>
              <a:rPr lang="en-US" dirty="0" err="1">
                <a:solidFill>
                  <a:srgbClr val="000000"/>
                </a:solidFill>
                <a:ea typeface="Times New Roman"/>
                <a:cs typeface="Calibri"/>
              </a:rPr>
              <a:t>CriS</a:t>
            </a:r>
            <a:r>
              <a:rPr lang="en-US" dirty="0">
                <a:solidFill>
                  <a:srgbClr val="000000"/>
                </a:solidFill>
                <a:ea typeface="Times New Roman"/>
                <a:cs typeface="Calibri"/>
              </a:rPr>
              <a:t> (</a:t>
            </a:r>
            <a:r>
              <a:rPr lang="en-US" dirty="0" smtClean="0">
                <a:solidFill>
                  <a:srgbClr val="000000"/>
                </a:solidFill>
                <a:ea typeface="Times New Roman"/>
                <a:cs typeface="Calibri"/>
              </a:rPr>
              <a:t>an </a:t>
            </a:r>
            <a:r>
              <a:rPr lang="en-US" dirty="0">
                <a:solidFill>
                  <a:srgbClr val="000000"/>
                </a:solidFill>
                <a:ea typeface="Times New Roman"/>
                <a:cs typeface="Calibri"/>
              </a:rPr>
              <a:t>infrared sounder) and ATMS (a microwave sounder</a:t>
            </a:r>
            <a:r>
              <a:rPr lang="en-US" dirty="0" smtClean="0">
                <a:solidFill>
                  <a:srgbClr val="000000"/>
                </a:solidFill>
                <a:ea typeface="Times New Roman"/>
                <a:cs typeface="Calibri"/>
              </a:rPr>
              <a:t>) on</a:t>
            </a:r>
            <a:r>
              <a:rPr lang="en-US" baseline="0" dirty="0" smtClean="0">
                <a:solidFill>
                  <a:srgbClr val="000000"/>
                </a:solidFill>
                <a:ea typeface="Times New Roman"/>
                <a:cs typeface="Calibri"/>
              </a:rPr>
              <a:t> Suomi/NPP, or IASI and AMSU/MHS on </a:t>
            </a:r>
            <a:r>
              <a:rPr lang="en-US" baseline="0" dirty="0" err="1" smtClean="0">
                <a:solidFill>
                  <a:srgbClr val="000000"/>
                </a:solidFill>
                <a:ea typeface="Times New Roman"/>
                <a:cs typeface="Calibri"/>
              </a:rPr>
              <a:t>MetopA</a:t>
            </a:r>
            <a:r>
              <a:rPr lang="en-US" baseline="0" dirty="0" smtClean="0">
                <a:solidFill>
                  <a:srgbClr val="000000"/>
                </a:solidFill>
                <a:ea typeface="Times New Roman"/>
                <a:cs typeface="Calibri"/>
              </a:rPr>
              <a:t> and </a:t>
            </a:r>
            <a:r>
              <a:rPr lang="en-US" baseline="0" dirty="0" err="1" smtClean="0">
                <a:solidFill>
                  <a:srgbClr val="000000"/>
                </a:solidFill>
                <a:ea typeface="Times New Roman"/>
                <a:cs typeface="Calibri"/>
              </a:rPr>
              <a:t>Metop</a:t>
            </a:r>
            <a:r>
              <a:rPr lang="en-US" baseline="0" dirty="0" smtClean="0">
                <a:solidFill>
                  <a:srgbClr val="000000"/>
                </a:solidFill>
                <a:ea typeface="Times New Roman"/>
                <a:cs typeface="Calibri"/>
              </a:rPr>
              <a:t>/B</a:t>
            </a:r>
            <a:r>
              <a:rPr lang="en-US" dirty="0" smtClean="0">
                <a:solidFill>
                  <a:srgbClr val="000000"/>
                </a:solidFill>
                <a:ea typeface="Times New Roman"/>
                <a:cs typeface="Calibri"/>
              </a:rPr>
              <a:t>.  </a:t>
            </a:r>
            <a:r>
              <a:rPr lang="en-US" baseline="0" dirty="0" smtClean="0">
                <a:solidFill>
                  <a:srgbClr val="000000"/>
                </a:solidFill>
                <a:ea typeface="Times New Roman"/>
                <a:cs typeface="Calibri"/>
              </a:rPr>
              <a:t> The Equatorial crossing times for the different polar orbiters are shown.  Data appears in AWIPS after it is downlinked at Svalbard and then proceeds through computers that process it – and that process takes about 60 minutes.  If you have access to a direct broadcast antenna, as shown in that small image, you can have NUCAPS soundings in AWIPS more quickly – about 30 minutes.</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latin typeface="Times New Roman"/>
                <a:ea typeface="Times New Roman"/>
                <a:cs typeface="Times New Roman"/>
              </a:rPr>
              <a:t> </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2</a:t>
            </a:fld>
            <a:endParaRPr lang="en-US"/>
          </a:p>
        </p:txBody>
      </p:sp>
    </p:spTree>
    <p:extLst>
      <p:ext uri="{BB962C8B-B14F-4D97-AF65-F5344CB8AC3E}">
        <p14:creationId xmlns:p14="http://schemas.microsoft.com/office/powerpoint/2010/main" val="21311658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In the meantime, however:  Here's the sounding near Philadelphia from the previous slide.  The T/Td do not match METAR observaions.  To edit, toggle 'Edit Graph' to 'On'</a:t>
            </a:r>
            <a:endParaRPr lang="en-US">
              <a:ea typeface="Times New Roman"/>
              <a:cs typeface="Times New Roman"/>
            </a:endParaRPr>
          </a:p>
          <a:p>
            <a:pPr>
              <a:lnSpc>
                <a:spcPct val="115000"/>
              </a:lnSpc>
            </a:pPr>
            <a:r>
              <a:rPr lang="en-US">
                <a:latin typeface="Times New Roman"/>
                <a:ea typeface="Times New Roman"/>
                <a:cs typeface="Times New Roman"/>
              </a:rPr>
              <a:t> </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a:p>
            <a:pPr>
              <a:lnSpc>
                <a:spcPct val="115000"/>
              </a:lnSpc>
            </a:pPr>
            <a:r>
              <a:rPr lang="en-US">
                <a:latin typeface="Times New Roman"/>
                <a:ea typeface="Times New Roman"/>
                <a:cs typeface="Times New Roman"/>
              </a:rPr>
              <a:t> </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33</a:t>
            </a:fld>
            <a:endParaRPr lang="en-US"/>
          </a:p>
        </p:txBody>
      </p:sp>
    </p:spTree>
    <p:extLst>
      <p:ext uri="{BB962C8B-B14F-4D97-AF65-F5344CB8AC3E}">
        <p14:creationId xmlns:p14="http://schemas.microsoft.com/office/powerpoint/2010/main" val="659232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Move the </a:t>
            </a:r>
            <a:r>
              <a:rPr lang="en-US" dirty="0" err="1" smtClean="0"/>
              <a:t>draggable</a:t>
            </a:r>
            <a:r>
              <a:rPr lang="en-US" baseline="0" dirty="0" smtClean="0"/>
              <a:t> points around to create a sounding that matches surface observations.  Caution:  there is no ‘undo’ button!</a:t>
            </a:r>
            <a:endParaRPr lang="en-US" dirty="0"/>
          </a:p>
        </p:txBody>
      </p:sp>
      <p:sp>
        <p:nvSpPr>
          <p:cNvPr id="4" name="Slide Number Placeholder 3"/>
          <p:cNvSpPr>
            <a:spLocks noGrp="1"/>
          </p:cNvSpPr>
          <p:nvPr>
            <p:ph type="sldNum" sz="quarter" idx="10"/>
          </p:nvPr>
        </p:nvSpPr>
        <p:spPr/>
        <p:txBody>
          <a:bodyPr/>
          <a:lstStyle/>
          <a:p>
            <a:fld id="{1FFD203E-77D9-4514-B5C7-BE2FF8D4381D}" type="slidenum">
              <a:rPr lang="en-US" smtClean="0"/>
              <a:t>34</a:t>
            </a:fld>
            <a:endParaRPr lang="en-US"/>
          </a:p>
        </p:txBody>
      </p:sp>
    </p:spTree>
    <p:extLst>
      <p:ext uri="{BB962C8B-B14F-4D97-AF65-F5344CB8AC3E}">
        <p14:creationId xmlns:p14="http://schemas.microsoft.com/office/powerpoint/2010/main" val="20920312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In this case, the temperature near the surface has been increased to make it more closely match METARs.  This in turn changes the LCL, or the EL.  No change has been made to the </a:t>
            </a:r>
            <a:r>
              <a:rPr lang="en-US" dirty="0" err="1">
                <a:solidFill>
                  <a:srgbClr val="000000"/>
                </a:solidFill>
                <a:ea typeface="Times New Roman"/>
                <a:cs typeface="Calibri"/>
              </a:rPr>
              <a:t>dewpoint</a:t>
            </a:r>
            <a:r>
              <a:rPr lang="en-US" dirty="0">
                <a:solidFill>
                  <a:srgbClr val="000000"/>
                </a:solidFill>
                <a:ea typeface="Times New Roman"/>
                <a:cs typeface="Calibri"/>
              </a:rPr>
              <a:t> line, but that could be done too.  If you think an inversion is too weak, change </a:t>
            </a:r>
            <a:r>
              <a:rPr lang="en-US" dirty="0" smtClean="0">
                <a:solidFill>
                  <a:srgbClr val="000000"/>
                </a:solidFill>
                <a:ea typeface="Times New Roman"/>
                <a:cs typeface="Calibri"/>
              </a:rPr>
              <a:t>it.</a:t>
            </a:r>
            <a:endParaRPr lang="en-US" sz="1100" dirty="0">
              <a:ea typeface="Times New Roman"/>
              <a:cs typeface="Times New Roman"/>
            </a:endParaRPr>
          </a:p>
          <a:p>
            <a:pPr>
              <a:lnSpc>
                <a:spcPct val="115000"/>
              </a:lnSpc>
            </a:pPr>
            <a:r>
              <a:rPr lang="en-US" dirty="0">
                <a:ea typeface="Times New Roman"/>
                <a:cs typeface="Calibri"/>
              </a:rPr>
              <a:t> </a:t>
            </a:r>
            <a:endParaRPr lang="en-US" sz="1100" dirty="0">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35</a:t>
            </a:fld>
            <a:endParaRPr lang="en-US"/>
          </a:p>
        </p:txBody>
      </p:sp>
    </p:spTree>
    <p:extLst>
      <p:ext uri="{BB962C8B-B14F-4D97-AF65-F5344CB8AC3E}">
        <p14:creationId xmlns:p14="http://schemas.microsoft.com/office/powerpoint/2010/main" val="42654088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Times New Roman"/>
                <a:ea typeface="Times New Roman"/>
                <a:cs typeface="Times New Roman"/>
              </a:rPr>
              <a:t>This is a more forecast-specific use of the soundings.  Will that broken cumulus field on the border of Iowa/Nebraska develop?  The GFS is predicting QPF later in the day.</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37</a:t>
            </a:fld>
            <a:endParaRPr lang="en-US"/>
          </a:p>
        </p:txBody>
      </p:sp>
    </p:spTree>
    <p:extLst>
      <p:ext uri="{BB962C8B-B14F-4D97-AF65-F5344CB8AC3E}">
        <p14:creationId xmlns:p14="http://schemas.microsoft.com/office/powerpoint/2010/main" val="14542458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Suomi NPP overflies the central US around 18 or 19z;  this provides timely information on the state of the atmosphere in early afternoon.  Here we have three different scenes, zooming in from North America to the Plains to WFO Omaha.</a:t>
            </a:r>
            <a:endParaRPr lang="en-US" dirty="0">
              <a:ea typeface="Times New Roman"/>
              <a:cs typeface="Times New Roman"/>
            </a:endParaRPr>
          </a:p>
          <a:p>
            <a:pPr>
              <a:lnSpc>
                <a:spcPct val="115000"/>
              </a:lnSpc>
            </a:pPr>
            <a:r>
              <a:rPr lang="en-US" dirty="0">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ea typeface="Times New Roman"/>
                <a:cs typeface="Calibri"/>
              </a:rPr>
              <a:t>Let's look at the sounding in eastern Nebraska, circled in red.</a:t>
            </a:r>
            <a:endParaRPr lang="en-US" dirty="0">
              <a:ea typeface="Times New Roman"/>
              <a:cs typeface="Times New Roman"/>
            </a:endParaRPr>
          </a:p>
          <a:p>
            <a:pPr>
              <a:lnSpc>
                <a:spcPct val="115000"/>
              </a:lnSpc>
            </a:pPr>
            <a:r>
              <a:rPr lang="en-US" dirty="0">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latin typeface="Times New Roman"/>
                <a:ea typeface="Times New Roman"/>
                <a:cs typeface="Times New Roman"/>
              </a:rPr>
              <a:t> </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38</a:t>
            </a:fld>
            <a:endParaRPr lang="en-US"/>
          </a:p>
        </p:txBody>
      </p:sp>
    </p:spTree>
    <p:extLst>
      <p:ext uri="{BB962C8B-B14F-4D97-AF65-F5344CB8AC3E}">
        <p14:creationId xmlns:p14="http://schemas.microsoft.com/office/powerpoint/2010/main" val="2055366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Times New Roman"/>
                <a:ea typeface="Times New Roman"/>
                <a:cs typeface="Times New Roman"/>
              </a:rPr>
              <a:t>This sounding has a surface temperature and dewpoint close to observations (so we needn't edit the sounding to bring it into accord with observations).  CAPE is small.  Would you expect convective development?</a:t>
            </a:r>
            <a:endParaRPr lang="en-US" sz="1100">
              <a:ea typeface="Times New Roman"/>
              <a:cs typeface="Times New Roman"/>
            </a:endParaRPr>
          </a:p>
          <a:p>
            <a:pPr>
              <a:lnSpc>
                <a:spcPct val="115000"/>
              </a:lnSpc>
            </a:pPr>
            <a:r>
              <a:rPr lang="en-US">
                <a:ea typeface="Times New Roman"/>
                <a:cs typeface="Calibri"/>
              </a:rPr>
              <a:t> </a:t>
            </a:r>
            <a:endParaRPr lang="en-US" sz="1100">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39</a:t>
            </a:fld>
            <a:endParaRPr lang="en-US"/>
          </a:p>
        </p:txBody>
      </p:sp>
    </p:spTree>
    <p:extLst>
      <p:ext uri="{BB962C8B-B14F-4D97-AF65-F5344CB8AC3E}">
        <p14:creationId xmlns:p14="http://schemas.microsoft.com/office/powerpoint/2010/main" val="35867668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Times New Roman"/>
                <a:ea typeface="Times New Roman"/>
                <a:cs typeface="Times New Roman"/>
              </a:rPr>
              <a:t>Late afternoon visible imagery shows that the cumulus field has dissipated.</a:t>
            </a:r>
            <a:endParaRPr lang="en-US" sz="1100">
              <a:ea typeface="Times New Roman"/>
              <a:cs typeface="Times New Roman"/>
            </a:endParaRPr>
          </a:p>
          <a:p>
            <a:pPr>
              <a:lnSpc>
                <a:spcPct val="115000"/>
              </a:lnSpc>
            </a:pPr>
            <a:r>
              <a:rPr lang="en-US">
                <a:ea typeface="Times New Roman"/>
                <a:cs typeface="Calibri"/>
              </a:rPr>
              <a:t> </a:t>
            </a:r>
            <a:endParaRPr lang="en-US" sz="1100">
              <a:ea typeface="Times New Roman"/>
              <a:cs typeface="Times New Roman"/>
            </a:endParaRPr>
          </a:p>
        </p:txBody>
      </p:sp>
      <p:sp>
        <p:nvSpPr>
          <p:cNvPr id="4" name="Slide Number Placeholder 3"/>
          <p:cNvSpPr>
            <a:spLocks noGrp="1"/>
          </p:cNvSpPr>
          <p:nvPr>
            <p:ph type="sldNum" sz="quarter" idx="10"/>
          </p:nvPr>
        </p:nvSpPr>
        <p:spPr/>
        <p:txBody>
          <a:bodyPr/>
          <a:lstStyle/>
          <a:p>
            <a:fld id="{710D25E6-D568-433D-AD3A-9654D847E2C2}" type="slidenum">
              <a:rPr lang="en-US" smtClean="0"/>
              <a:t>40</a:t>
            </a:fld>
            <a:endParaRPr lang="en-US"/>
          </a:p>
        </p:txBody>
      </p:sp>
    </p:spTree>
    <p:extLst>
      <p:ext uri="{BB962C8B-B14F-4D97-AF65-F5344CB8AC3E}">
        <p14:creationId xmlns:p14="http://schemas.microsoft.com/office/powerpoint/2010/main" val="37085525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A couple days later, Omaha experienced severe weather.  This image shows the storm reports, damage, and two NUCAPS sounding sites from 1849 UTC on 3 June.  Note also the gradient in dewpoint in the plotted METARs.</a:t>
            </a:r>
            <a:endParaRPr lang="en-US">
              <a:ea typeface="Times New Roman"/>
              <a:cs typeface="Times New Roman"/>
            </a:endParaRPr>
          </a:p>
          <a:p>
            <a:pPr>
              <a:lnSpc>
                <a:spcPct val="115000"/>
              </a:lnSpc>
            </a:pPr>
            <a:r>
              <a:rPr lang="en-US">
                <a:latin typeface="Times New Roman"/>
                <a:ea typeface="Times New Roman"/>
                <a:cs typeface="Times New Roman"/>
              </a:rPr>
              <a:t> </a:t>
            </a:r>
            <a:endParaRPr lang="en-US">
              <a:ea typeface="Times New Roman"/>
              <a:cs typeface="Times New Roman"/>
            </a:endParaRPr>
          </a:p>
          <a:p>
            <a:pPr>
              <a:lnSpc>
                <a:spcPct val="115000"/>
              </a:lnSpc>
            </a:pPr>
            <a:r>
              <a:rPr lang="en-US">
                <a:solidFill>
                  <a:srgbClr val="000000"/>
                </a:solidFill>
                <a:ea typeface="Times New Roman"/>
                <a:cs typeface="Calibri"/>
              </a:rPr>
              <a:t>The next page shows the NUCAPS sounding for the site just south of the Omaha WFO -- the one in the Green Box.</a:t>
            </a:r>
            <a:endParaRPr lang="en-US">
              <a:ea typeface="Times New Roman"/>
              <a:cs typeface="Times New Roman"/>
            </a:endParaRPr>
          </a:p>
          <a:p>
            <a:pPr>
              <a:lnSpc>
                <a:spcPct val="115000"/>
              </a:lnSpc>
            </a:pPr>
            <a:r>
              <a:rPr lang="en-US">
                <a:latin typeface="Times New Roman"/>
                <a:ea typeface="Times New Roman"/>
                <a:cs typeface="Times New Roman"/>
              </a:rPr>
              <a:t> </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a:p>
            <a:pPr>
              <a:lnSpc>
                <a:spcPct val="115000"/>
              </a:lnSpc>
            </a:pPr>
            <a:r>
              <a:rPr lang="en-US">
                <a:latin typeface="Times New Roman"/>
                <a:ea typeface="Times New Roman"/>
                <a:cs typeface="Times New Roman"/>
              </a:rPr>
              <a:t> </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a:p>
            <a:pPr>
              <a:lnSpc>
                <a:spcPct val="115000"/>
              </a:lnSpc>
            </a:pPr>
            <a:r>
              <a:rPr lang="en-US">
                <a:latin typeface="Times New Roman"/>
                <a:ea typeface="Times New Roman"/>
                <a:cs typeface="Times New Roman"/>
              </a:rPr>
              <a:t> </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a:p>
            <a:pPr>
              <a:lnSpc>
                <a:spcPct val="115000"/>
              </a:lnSpc>
            </a:pPr>
            <a:r>
              <a:rPr lang="en-US">
                <a:latin typeface="Times New Roman"/>
                <a:ea typeface="Times New Roman"/>
                <a:cs typeface="Times New Roman"/>
              </a:rPr>
              <a:t> </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41</a:t>
            </a:fld>
            <a:endParaRPr lang="en-US"/>
          </a:p>
        </p:txBody>
      </p:sp>
    </p:spTree>
    <p:extLst>
      <p:ext uri="{BB962C8B-B14F-4D97-AF65-F5344CB8AC3E}">
        <p14:creationId xmlns:p14="http://schemas.microsoft.com/office/powerpoint/2010/main" val="5988613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latin typeface="Times New Roman"/>
                <a:ea typeface="Times New Roman"/>
                <a:cs typeface="Times New Roman"/>
              </a:rPr>
              <a:t>The NUCAPS sounding from the site in the green box on the previous page -- a cloudy </a:t>
            </a:r>
            <a:r>
              <a:rPr lang="en-US" dirty="0" smtClean="0">
                <a:solidFill>
                  <a:srgbClr val="000000"/>
                </a:solidFill>
                <a:latin typeface="Times New Roman"/>
                <a:ea typeface="Times New Roman"/>
                <a:cs typeface="Times New Roman"/>
              </a:rPr>
              <a:t>region (but not dense clouds), </a:t>
            </a:r>
            <a:r>
              <a:rPr lang="en-US" dirty="0">
                <a:solidFill>
                  <a:srgbClr val="000000"/>
                </a:solidFill>
                <a:latin typeface="Times New Roman"/>
                <a:ea typeface="Times New Roman"/>
                <a:cs typeface="Times New Roman"/>
              </a:rPr>
              <a:t>but the sounding still gives </a:t>
            </a:r>
            <a:r>
              <a:rPr lang="en-US" dirty="0" smtClean="0">
                <a:solidFill>
                  <a:srgbClr val="000000"/>
                </a:solidFill>
                <a:latin typeface="Times New Roman"/>
                <a:ea typeface="Times New Roman"/>
                <a:cs typeface="Times New Roman"/>
              </a:rPr>
              <a:t>information because not</a:t>
            </a:r>
            <a:r>
              <a:rPr lang="en-US" baseline="0" dirty="0" smtClean="0">
                <a:solidFill>
                  <a:srgbClr val="000000"/>
                </a:solidFill>
                <a:latin typeface="Times New Roman"/>
                <a:ea typeface="Times New Roman"/>
                <a:cs typeface="Times New Roman"/>
              </a:rPr>
              <a:t> all of the </a:t>
            </a:r>
            <a:r>
              <a:rPr lang="en-US" baseline="0" dirty="0" err="1" smtClean="0">
                <a:solidFill>
                  <a:srgbClr val="000000"/>
                </a:solidFill>
                <a:latin typeface="Times New Roman"/>
                <a:ea typeface="Times New Roman"/>
                <a:cs typeface="Times New Roman"/>
              </a:rPr>
              <a:t>CrIS</a:t>
            </a:r>
            <a:r>
              <a:rPr lang="en-US" baseline="0" dirty="0" smtClean="0">
                <a:solidFill>
                  <a:srgbClr val="000000"/>
                </a:solidFill>
                <a:latin typeface="Times New Roman"/>
                <a:ea typeface="Times New Roman"/>
                <a:cs typeface="Times New Roman"/>
              </a:rPr>
              <a:t> points were in overcast regions</a:t>
            </a:r>
            <a:r>
              <a:rPr lang="en-US" dirty="0" smtClean="0">
                <a:solidFill>
                  <a:srgbClr val="000000"/>
                </a:solidFill>
                <a:latin typeface="Times New Roman"/>
                <a:ea typeface="Times New Roman"/>
                <a:cs typeface="Times New Roman"/>
              </a:rPr>
              <a:t>.  </a:t>
            </a:r>
            <a:r>
              <a:rPr lang="en-US" dirty="0">
                <a:solidFill>
                  <a:srgbClr val="000000"/>
                </a:solidFill>
                <a:latin typeface="Times New Roman"/>
                <a:ea typeface="Times New Roman"/>
                <a:cs typeface="Times New Roman"/>
              </a:rPr>
              <a:t>This sounding has been modified so the surface METARs match the sounding values.  Surface-based CAPE is 1851.</a:t>
            </a:r>
            <a:endParaRPr lang="en-US" dirty="0">
              <a:ea typeface="Times New Roman"/>
              <a:cs typeface="Times New Roman"/>
            </a:endParaRPr>
          </a:p>
          <a:p>
            <a:pPr>
              <a:lnSpc>
                <a:spcPct val="115000"/>
              </a:lnSpc>
            </a:pPr>
            <a:r>
              <a:rPr lang="en-US" dirty="0">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latin typeface="Times New Roman"/>
                <a:ea typeface="Times New Roman"/>
                <a:cs typeface="Times New Roman"/>
              </a:rPr>
              <a:t> </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42</a:t>
            </a:fld>
            <a:endParaRPr lang="en-US"/>
          </a:p>
        </p:txBody>
      </p:sp>
    </p:spTree>
    <p:extLst>
      <p:ext uri="{BB962C8B-B14F-4D97-AF65-F5344CB8AC3E}">
        <p14:creationId xmlns:p14="http://schemas.microsoft.com/office/powerpoint/2010/main" val="38680527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latin typeface="Times New Roman"/>
                <a:ea typeface="Times New Roman"/>
                <a:cs typeface="Times New Roman"/>
              </a:rPr>
              <a:t>The boxed site is the one we just looked </a:t>
            </a:r>
            <a:r>
              <a:rPr lang="en-US" dirty="0" smtClean="0">
                <a:solidFill>
                  <a:srgbClr val="000000"/>
                </a:solidFill>
                <a:latin typeface="Times New Roman"/>
                <a:ea typeface="Times New Roman"/>
                <a:cs typeface="Times New Roman"/>
              </a:rPr>
              <a:t>at.  Imagine 9 points centered on this boxed green point – some of those points are in relatively clear skies.  </a:t>
            </a:r>
            <a:r>
              <a:rPr lang="en-US" dirty="0">
                <a:solidFill>
                  <a:srgbClr val="000000"/>
                </a:solidFill>
                <a:latin typeface="Times New Roman"/>
                <a:ea typeface="Times New Roman"/>
                <a:cs typeface="Times New Roman"/>
              </a:rPr>
              <a:t>Note that </a:t>
            </a:r>
            <a:r>
              <a:rPr lang="en-US" dirty="0" smtClean="0">
                <a:solidFill>
                  <a:srgbClr val="000000"/>
                </a:solidFill>
                <a:latin typeface="Times New Roman"/>
                <a:ea typeface="Times New Roman"/>
                <a:cs typeface="Times New Roman"/>
              </a:rPr>
              <a:t>an even-more </a:t>
            </a:r>
            <a:r>
              <a:rPr lang="en-US" dirty="0">
                <a:solidFill>
                  <a:srgbClr val="000000"/>
                </a:solidFill>
                <a:latin typeface="Times New Roman"/>
                <a:ea typeface="Times New Roman"/>
                <a:cs typeface="Times New Roman"/>
              </a:rPr>
              <a:t>clear Sounding is just south -- and recall that there is a strong </a:t>
            </a:r>
            <a:r>
              <a:rPr lang="en-US" dirty="0" err="1">
                <a:solidFill>
                  <a:srgbClr val="000000"/>
                </a:solidFill>
                <a:latin typeface="Times New Roman"/>
                <a:ea typeface="Times New Roman"/>
                <a:cs typeface="Times New Roman"/>
              </a:rPr>
              <a:t>dewpoint</a:t>
            </a:r>
            <a:r>
              <a:rPr lang="en-US" dirty="0">
                <a:solidFill>
                  <a:srgbClr val="000000"/>
                </a:solidFill>
                <a:latin typeface="Times New Roman"/>
                <a:ea typeface="Times New Roman"/>
                <a:cs typeface="Times New Roman"/>
              </a:rPr>
              <a:t> gradient in the region.</a:t>
            </a:r>
            <a:endParaRPr lang="en-US" sz="1100" dirty="0">
              <a:ea typeface="Times New Roman"/>
              <a:cs typeface="Times New Roman"/>
            </a:endParaRPr>
          </a:p>
          <a:p>
            <a:pPr>
              <a:lnSpc>
                <a:spcPct val="115000"/>
              </a:lnSpc>
            </a:pPr>
            <a:r>
              <a:rPr lang="en-US" dirty="0">
                <a:ea typeface="Times New Roman"/>
                <a:cs typeface="Calibri"/>
              </a:rPr>
              <a:t> </a:t>
            </a:r>
            <a:endParaRPr lang="en-US" sz="1100" dirty="0">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43</a:t>
            </a:fld>
            <a:endParaRPr lang="en-US"/>
          </a:p>
        </p:txBody>
      </p:sp>
    </p:spTree>
    <p:extLst>
      <p:ext uri="{BB962C8B-B14F-4D97-AF65-F5344CB8AC3E}">
        <p14:creationId xmlns:p14="http://schemas.microsoft.com/office/powerpoint/2010/main" val="2034062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A physical retrieval is used to produce the sounding, minimizing the difference between observations and calculations.  If the environment really deviates from </a:t>
            </a:r>
            <a:r>
              <a:rPr lang="en-US" dirty="0" smtClean="0">
                <a:solidFill>
                  <a:srgbClr val="000000"/>
                </a:solidFill>
                <a:ea typeface="Times New Roman"/>
                <a:cs typeface="Calibri"/>
              </a:rPr>
              <a:t>normal (the first guess is</a:t>
            </a:r>
            <a:r>
              <a:rPr lang="en-US" baseline="0" dirty="0" smtClean="0">
                <a:solidFill>
                  <a:srgbClr val="000000"/>
                </a:solidFill>
                <a:ea typeface="Times New Roman"/>
                <a:cs typeface="Calibri"/>
              </a:rPr>
              <a:t> climatology)</a:t>
            </a:r>
            <a:r>
              <a:rPr lang="en-US" dirty="0" smtClean="0">
                <a:solidFill>
                  <a:srgbClr val="000000"/>
                </a:solidFill>
                <a:ea typeface="Times New Roman"/>
                <a:cs typeface="Calibri"/>
              </a:rPr>
              <a:t>, </a:t>
            </a:r>
            <a:r>
              <a:rPr lang="en-US" dirty="0">
                <a:solidFill>
                  <a:srgbClr val="000000"/>
                </a:solidFill>
                <a:ea typeface="Times New Roman"/>
                <a:cs typeface="Calibri"/>
              </a:rPr>
              <a:t>the retrieval has to do a lot of work to converge to a solution.  If that convergence to a solution doesn't happen, the sounding is still produced, but flagged.</a:t>
            </a:r>
            <a:endParaRPr lang="en-US" dirty="0">
              <a:ea typeface="Times New Roman"/>
              <a:cs typeface="Times New Roman"/>
            </a:endParaRPr>
          </a:p>
          <a:p>
            <a:pPr>
              <a:lnSpc>
                <a:spcPct val="115000"/>
              </a:lnSpc>
            </a:pPr>
            <a:r>
              <a:rPr lang="en-US" dirty="0">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ea typeface="Times New Roman"/>
                <a:cs typeface="Calibri"/>
              </a:rPr>
              <a:t>What is OBS-CALC?  The OBS Vector is a cloud-cleared radiance spectrum (using the subset of </a:t>
            </a:r>
            <a:r>
              <a:rPr lang="en-US" dirty="0" smtClean="0">
                <a:solidFill>
                  <a:srgbClr val="000000"/>
                </a:solidFill>
                <a:ea typeface="Times New Roman"/>
                <a:cs typeface="Calibri"/>
              </a:rPr>
              <a:t>Sounder radiances</a:t>
            </a:r>
            <a:r>
              <a:rPr lang="en-US" dirty="0">
                <a:solidFill>
                  <a:srgbClr val="000000"/>
                </a:solidFill>
                <a:ea typeface="Times New Roman"/>
                <a:cs typeface="Calibri"/>
              </a:rPr>
              <a:t>).   The CALC vector is from a radiative transfer model that uses the regression solution – trained with the ECMWF – and climatology.</a:t>
            </a:r>
            <a:endParaRPr lang="en-US" dirty="0">
              <a:ea typeface="Times New Roman"/>
              <a:cs typeface="Times New Roman"/>
            </a:endParaRPr>
          </a:p>
          <a:p>
            <a:pPr>
              <a:lnSpc>
                <a:spcPct val="115000"/>
              </a:lnSpc>
            </a:pPr>
            <a:r>
              <a:rPr lang="en-US" dirty="0">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ea typeface="Times New Roman"/>
                <a:cs typeface="Calibri"/>
              </a:rPr>
              <a:t>The final output is mapped to 100 levels that are standard for a radiative transfer model.  You'll notice the 100 levels in AWIPS are always the same pressure surfaces. It's really more levels than are resolved</a:t>
            </a:r>
            <a:r>
              <a:rPr lang="en-US" dirty="0" smtClean="0">
                <a:solidFill>
                  <a:srgbClr val="000000"/>
                </a:solidFill>
                <a:ea typeface="Times New Roman"/>
                <a:cs typeface="Calibri"/>
              </a:rPr>
              <a:t>.</a:t>
            </a:r>
            <a:endParaRPr lang="en-US" dirty="0">
              <a:ea typeface="Times New Roman"/>
              <a:cs typeface="Times New Roman"/>
            </a:endParaRPr>
          </a:p>
          <a:p>
            <a:pPr>
              <a:lnSpc>
                <a:spcPct val="115000"/>
              </a:lnSpc>
              <a:spcAft>
                <a:spcPts val="1000"/>
              </a:spcAft>
            </a:pPr>
            <a:r>
              <a:rPr lang="en-US" dirty="0">
                <a:ea typeface="Times New Roman"/>
                <a:cs typeface="Calibri"/>
              </a:rPr>
              <a:t> </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3</a:t>
            </a:fld>
            <a:endParaRPr lang="en-US"/>
          </a:p>
        </p:txBody>
      </p:sp>
    </p:spTree>
    <p:extLst>
      <p:ext uri="{BB962C8B-B14F-4D97-AF65-F5344CB8AC3E}">
        <p14:creationId xmlns:p14="http://schemas.microsoft.com/office/powerpoint/2010/main" val="10803631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Zooming in again, we see the sounding from the cloudy region -- boxed in green, and also a second sounding to the south where skies are clearer.  (And dewpoints are warmer there too)</a:t>
            </a:r>
            <a:endParaRPr lang="en-US" sz="1100">
              <a:ea typeface="Times New Roman"/>
              <a:cs typeface="Times New Roman"/>
            </a:endParaRPr>
          </a:p>
          <a:p>
            <a:pPr>
              <a:lnSpc>
                <a:spcPct val="115000"/>
              </a:lnSpc>
            </a:pPr>
            <a:r>
              <a:rPr lang="en-US">
                <a:ea typeface="Times New Roman"/>
                <a:cs typeface="Calibri"/>
              </a:rPr>
              <a:t> </a:t>
            </a:r>
            <a:endParaRPr lang="en-US" sz="1100">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44</a:t>
            </a:fld>
            <a:endParaRPr lang="en-US"/>
          </a:p>
        </p:txBody>
      </p:sp>
    </p:spTree>
    <p:extLst>
      <p:ext uri="{BB962C8B-B14F-4D97-AF65-F5344CB8AC3E}">
        <p14:creationId xmlns:p14="http://schemas.microsoft.com/office/powerpoint/2010/main" val="11234121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Here is the unmodified NUCAPS sounding at that southern site.  Surface-based CAPE is around 700 -- but the surface temperature/dewpoint in the sounding do not match the METARs.  This is a good sounding to edit.</a:t>
            </a:r>
            <a:endParaRPr lang="en-US" sz="1100">
              <a:ea typeface="Times New Roman"/>
              <a:cs typeface="Times New Roman"/>
            </a:endParaRPr>
          </a:p>
          <a:p>
            <a:pPr>
              <a:lnSpc>
                <a:spcPct val="115000"/>
              </a:lnSpc>
            </a:pPr>
            <a:r>
              <a:rPr lang="en-US">
                <a:ea typeface="Times New Roman"/>
                <a:cs typeface="Calibri"/>
              </a:rPr>
              <a:t> </a:t>
            </a:r>
            <a:endParaRPr lang="en-US" sz="1100">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45</a:t>
            </a:fld>
            <a:endParaRPr lang="en-US"/>
          </a:p>
        </p:txBody>
      </p:sp>
    </p:spTree>
    <p:extLst>
      <p:ext uri="{BB962C8B-B14F-4D97-AF65-F5344CB8AC3E}">
        <p14:creationId xmlns:p14="http://schemas.microsoft.com/office/powerpoint/2010/main" val="8918485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Times New Roman"/>
                <a:ea typeface="Times New Roman"/>
                <a:cs typeface="Times New Roman"/>
              </a:rPr>
              <a:t>Once the sounding is edited so that its lowest temperature/dewpoint match the METAR, surface based CAPE exceeds 3000!  This kind of information should influence your interpretation of present conditions.</a:t>
            </a:r>
            <a:endParaRPr lang="en-US" sz="1100">
              <a:ea typeface="Times New Roman"/>
              <a:cs typeface="Times New Roman"/>
            </a:endParaRPr>
          </a:p>
          <a:p>
            <a:pPr>
              <a:lnSpc>
                <a:spcPct val="115000"/>
              </a:lnSpc>
            </a:pPr>
            <a:r>
              <a:rPr lang="en-US">
                <a:ea typeface="Times New Roman"/>
                <a:cs typeface="Calibri"/>
              </a:rPr>
              <a:t> </a:t>
            </a:r>
            <a:endParaRPr lang="en-US" sz="1100">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46</a:t>
            </a:fld>
            <a:endParaRPr lang="en-US"/>
          </a:p>
        </p:txBody>
      </p:sp>
    </p:spTree>
    <p:extLst>
      <p:ext uri="{BB962C8B-B14F-4D97-AF65-F5344CB8AC3E}">
        <p14:creationId xmlns:p14="http://schemas.microsoft.com/office/powerpoint/2010/main" val="9464723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Times New Roman"/>
                <a:ea typeface="Times New Roman"/>
                <a:cs typeface="Times New Roman"/>
              </a:rPr>
              <a:t>A summary of this training is on this slide.  Remember:  NUCAPS gives a timely update to 1200 UTC soundings;  use them to diagnose how the atmosphere has changed.  You may have to modify the sounding to reflect surface conditions.   Statistically, the best information from the NUCAPS sounding is moisture information in the mid-troposphere.   This concludes the training on NUCAPS sounding data in AWIPS 2.</a:t>
            </a:r>
            <a:endParaRPr lang="en-US">
              <a:ea typeface="Times New Roman"/>
              <a:cs typeface="Times New Roman"/>
            </a:endParaRPr>
          </a:p>
          <a:p>
            <a:pPr>
              <a:lnSpc>
                <a:spcPct val="115000"/>
              </a:lnSpc>
            </a:pPr>
            <a:r>
              <a:rPr lang="en-US">
                <a:latin typeface="Times New Roman"/>
                <a:ea typeface="Times New Roman"/>
                <a:cs typeface="Times New Roman"/>
              </a:rPr>
              <a:t> </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a:p>
            <a:pPr>
              <a:lnSpc>
                <a:spcPct val="115000"/>
              </a:lnSpc>
            </a:pPr>
            <a:r>
              <a:rPr lang="en-US">
                <a:latin typeface="Times New Roman"/>
                <a:ea typeface="Times New Roman"/>
                <a:cs typeface="Times New Roman"/>
              </a:rPr>
              <a:t> </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48</a:t>
            </a:fld>
            <a:endParaRPr lang="en-US"/>
          </a:p>
        </p:txBody>
      </p:sp>
    </p:spTree>
    <p:extLst>
      <p:ext uri="{BB962C8B-B14F-4D97-AF65-F5344CB8AC3E}">
        <p14:creationId xmlns:p14="http://schemas.microsoft.com/office/powerpoint/2010/main" val="3313946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smtClean="0">
                <a:solidFill>
                  <a:srgbClr val="000000"/>
                </a:solidFill>
                <a:ea typeface="Times New Roman"/>
                <a:cs typeface="Calibri"/>
              </a:rPr>
              <a:t>Cloud-clearing is an important part of the NUCAPS algorithm.  From the algorithm perspective,</a:t>
            </a:r>
            <a:r>
              <a:rPr lang="en-US" baseline="0" dirty="0" smtClean="0">
                <a:solidFill>
                  <a:srgbClr val="000000"/>
                </a:solidFill>
                <a:ea typeface="Times New Roman"/>
                <a:cs typeface="Calibri"/>
              </a:rPr>
              <a:t> uniform clouds are the biggest problem.  Each NUCAPS footprint contains 9 </a:t>
            </a:r>
            <a:r>
              <a:rPr lang="en-US" baseline="0" dirty="0" err="1" smtClean="0">
                <a:solidFill>
                  <a:srgbClr val="000000"/>
                </a:solidFill>
                <a:ea typeface="Times New Roman"/>
                <a:cs typeface="Calibri"/>
              </a:rPr>
              <a:t>CrIS</a:t>
            </a:r>
            <a:r>
              <a:rPr lang="en-US" baseline="0" dirty="0" smtClean="0">
                <a:solidFill>
                  <a:srgbClr val="000000"/>
                </a:solidFill>
                <a:ea typeface="Times New Roman"/>
                <a:cs typeface="Calibri"/>
              </a:rPr>
              <a:t> (for </a:t>
            </a:r>
            <a:r>
              <a:rPr lang="en-US" baseline="0" dirty="0" err="1" smtClean="0">
                <a:solidFill>
                  <a:srgbClr val="000000"/>
                </a:solidFill>
                <a:ea typeface="Times New Roman"/>
                <a:cs typeface="Calibri"/>
              </a:rPr>
              <a:t>SuomiNPP</a:t>
            </a:r>
            <a:r>
              <a:rPr lang="en-US" baseline="0" dirty="0" smtClean="0">
                <a:solidFill>
                  <a:srgbClr val="000000"/>
                </a:solidFill>
                <a:ea typeface="Times New Roman"/>
                <a:cs typeface="Calibri"/>
              </a:rPr>
              <a:t>) or IASI (for </a:t>
            </a:r>
            <a:r>
              <a:rPr lang="en-US" baseline="0" dirty="0" err="1" smtClean="0">
                <a:solidFill>
                  <a:srgbClr val="000000"/>
                </a:solidFill>
                <a:ea typeface="Times New Roman"/>
                <a:cs typeface="Calibri"/>
              </a:rPr>
              <a:t>MetOp</a:t>
            </a:r>
            <a:r>
              <a:rPr lang="en-US" baseline="0" dirty="0" smtClean="0">
                <a:solidFill>
                  <a:srgbClr val="000000"/>
                </a:solidFill>
                <a:ea typeface="Times New Roman"/>
                <a:cs typeface="Calibri"/>
              </a:rPr>
              <a:t>) Fields-of-view;  if there is spatial variability to the clouds among those 9 Fields-of-view, NUCAPS will nevertheless produce a good product.  If there are uniform clouds across the 50-km scene, then it’s more likely to be rejected (even if there aren’t a lot clouds!)</a:t>
            </a:r>
          </a:p>
          <a:p>
            <a:pPr>
              <a:lnSpc>
                <a:spcPct val="115000"/>
              </a:lnSpc>
            </a:pPr>
            <a:endParaRPr lang="en-US" sz="1100" dirty="0">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4</a:t>
            </a:fld>
            <a:endParaRPr lang="en-US"/>
          </a:p>
        </p:txBody>
      </p:sp>
    </p:spTree>
    <p:extLst>
      <p:ext uri="{BB962C8B-B14F-4D97-AF65-F5344CB8AC3E}">
        <p14:creationId xmlns:p14="http://schemas.microsoft.com/office/powerpoint/2010/main" val="3518244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This shows the 9 Fields of Regard in </a:t>
            </a:r>
            <a:r>
              <a:rPr lang="en-US" dirty="0" err="1">
                <a:solidFill>
                  <a:srgbClr val="000000"/>
                </a:solidFill>
                <a:ea typeface="Times New Roman"/>
                <a:cs typeface="Calibri"/>
              </a:rPr>
              <a:t>CrIS</a:t>
            </a:r>
            <a:r>
              <a:rPr lang="en-US" dirty="0">
                <a:solidFill>
                  <a:srgbClr val="000000"/>
                </a:solidFill>
                <a:ea typeface="Times New Roman"/>
                <a:cs typeface="Calibri"/>
              </a:rPr>
              <a:t> for each NUCAPS sounding.  At nadir, they're closely spaced, and towards the limb they are more widely spaced.  It's not uncommon for sky conditions to vary across the Fields of Regard.  (I use Fields of Regards interchangeably with Fields of View)</a:t>
            </a:r>
            <a:endParaRPr lang="en-US" dirty="0">
              <a:ea typeface="Times New Roman"/>
              <a:cs typeface="Times New Roman"/>
            </a:endParaRPr>
          </a:p>
          <a:p>
            <a:pPr>
              <a:lnSpc>
                <a:spcPct val="115000"/>
              </a:lnSpc>
            </a:pPr>
            <a:r>
              <a:rPr lang="en-US" dirty="0">
                <a:solidFill>
                  <a:srgbClr val="000000"/>
                </a:solidFill>
                <a:ea typeface="Times New Roman"/>
                <a:cs typeface="Calibri"/>
              </a:rPr>
              <a:t>The Sounder Fields of Regard do not extend to the edge of the swath</a:t>
            </a:r>
            <a:endParaRPr lang="en-US" dirty="0">
              <a:ea typeface="Times New Roman"/>
              <a:cs typeface="Times New Roman"/>
            </a:endParaRPr>
          </a:p>
          <a:p>
            <a:pPr>
              <a:lnSpc>
                <a:spcPct val="115000"/>
              </a:lnSpc>
            </a:pPr>
            <a:r>
              <a:rPr lang="en-US" dirty="0">
                <a:latin typeface="Times New Roman"/>
                <a:ea typeface="Times New Roman"/>
                <a:cs typeface="Times New Roman"/>
              </a:rPr>
              <a:t> </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6</a:t>
            </a:fld>
            <a:endParaRPr lang="en-US"/>
          </a:p>
        </p:txBody>
      </p:sp>
    </p:spTree>
    <p:extLst>
      <p:ext uri="{BB962C8B-B14F-4D97-AF65-F5344CB8AC3E}">
        <p14:creationId xmlns:p14="http://schemas.microsoft.com/office/powerpoint/2010/main" val="142333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a general flow chart for a retrieval.  The important part is the right hand side.  Radiances are computed, and compared to values in the radiative transfer model, and then adjusted and recomputed.  This continues until the comparison is small, or until a maximum number of iterations has occurred.</a:t>
            </a:r>
            <a:endParaRPr lang="en-US" dirty="0"/>
          </a:p>
        </p:txBody>
      </p:sp>
      <p:sp>
        <p:nvSpPr>
          <p:cNvPr id="4" name="Slide Number Placeholder 3"/>
          <p:cNvSpPr>
            <a:spLocks noGrp="1"/>
          </p:cNvSpPr>
          <p:nvPr>
            <p:ph type="sldNum" sz="quarter" idx="10"/>
          </p:nvPr>
        </p:nvSpPr>
        <p:spPr/>
        <p:txBody>
          <a:bodyPr/>
          <a:lstStyle/>
          <a:p>
            <a:fld id="{1FFD203E-77D9-4514-B5C7-BE2FF8D4381D}" type="slidenum">
              <a:rPr lang="en-US" smtClean="0"/>
              <a:t>7</a:t>
            </a:fld>
            <a:endParaRPr lang="en-US"/>
          </a:p>
        </p:txBody>
      </p:sp>
    </p:spTree>
    <p:extLst>
      <p:ext uri="{BB962C8B-B14F-4D97-AF65-F5344CB8AC3E}">
        <p14:creationId xmlns:p14="http://schemas.microsoft.com/office/powerpoint/2010/main" val="4071315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NUCAPS soundings are produced using first a regression and then a physical retrieval.  The Regression step uses coefficients trained from cases that used all sounder and microwave data and ECMWF model output on select days in the past.  These past data were used to find coefficients forcing the best statistical relationship between the satellite data and the profiles of Temperature and moisture (“Best” being subject to the constraints of the weather on the test days, of course).  That set of static coefficients are used with present-day regressions.  Regressions with daily data use *all channels*, so they capture more vertical structure than in the final physical retrievals that use a subset of sounder (that is, </a:t>
            </a:r>
            <a:r>
              <a:rPr lang="en-US" dirty="0" err="1">
                <a:solidFill>
                  <a:srgbClr val="000000"/>
                </a:solidFill>
                <a:ea typeface="Times New Roman"/>
                <a:cs typeface="Calibri"/>
              </a:rPr>
              <a:t>CrIS</a:t>
            </a:r>
            <a:r>
              <a:rPr lang="en-US" dirty="0">
                <a:solidFill>
                  <a:srgbClr val="000000"/>
                </a:solidFill>
                <a:ea typeface="Times New Roman"/>
                <a:cs typeface="Calibri"/>
              </a:rPr>
              <a:t> or IASI) channels.  </a:t>
            </a:r>
            <a:endParaRPr lang="en-US" dirty="0">
              <a:ea typeface="Times New Roman"/>
              <a:cs typeface="Times New Roman"/>
            </a:endParaRPr>
          </a:p>
          <a:p>
            <a:pPr>
              <a:lnSpc>
                <a:spcPct val="115000"/>
              </a:lnSpc>
            </a:pPr>
            <a:r>
              <a:rPr lang="en-US" dirty="0">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ea typeface="Times New Roman"/>
                <a:cs typeface="Calibri"/>
              </a:rPr>
              <a:t>The regression is done first with all data to produce temperature and moisture profiles, these data are used to do cloud-clearing – more on that in a minute.  Then a physical retrieval is done using a subset of 399 of more than 1300 </a:t>
            </a:r>
            <a:r>
              <a:rPr lang="en-US" dirty="0" err="1">
                <a:solidFill>
                  <a:srgbClr val="000000"/>
                </a:solidFill>
                <a:ea typeface="Times New Roman"/>
                <a:cs typeface="Calibri"/>
              </a:rPr>
              <a:t>CrIS</a:t>
            </a:r>
            <a:r>
              <a:rPr lang="en-US" dirty="0">
                <a:solidFill>
                  <a:srgbClr val="000000"/>
                </a:solidFill>
                <a:ea typeface="Times New Roman"/>
                <a:cs typeface="Calibri"/>
              </a:rPr>
              <a:t> channels, as shown on this chart (a different subset is used for IASI on </a:t>
            </a:r>
            <a:r>
              <a:rPr lang="en-US" dirty="0" err="1">
                <a:solidFill>
                  <a:srgbClr val="000000"/>
                </a:solidFill>
                <a:ea typeface="Times New Roman"/>
                <a:cs typeface="Calibri"/>
              </a:rPr>
              <a:t>Metop</a:t>
            </a:r>
            <a:r>
              <a:rPr lang="en-US" dirty="0">
                <a:solidFill>
                  <a:srgbClr val="000000"/>
                </a:solidFill>
                <a:ea typeface="Times New Roman"/>
                <a:cs typeface="Calibri"/>
              </a:rPr>
              <a:t>, of course).  In the physical retrieval, the algorithm sequentially solves for temperature, moisture, ozone and other gases.  The first guess for this is climatology:  Think about what that means if you are in a regime that deviates significantly from normal.  There are 24 channels (highlighted in green) from which surface temperature is retrieved, 62 (in red) from which water vapor is retrieved, etc.  These channels selected are most sensitive to one gas while being less sensitive to other gases.   That is, they have high (but not perfect) spectral purity.</a:t>
            </a:r>
            <a:r>
              <a:rPr lang="en-US" dirty="0">
                <a:solidFill>
                  <a:srgbClr val="000000"/>
                </a:solidFill>
                <a:latin typeface="Times New Roman"/>
                <a:ea typeface="Times New Roman"/>
                <a:cs typeface="Times New Roman"/>
              </a:rPr>
              <a:t>    In contrast to the subset of Sounder channels shown above, All Microwave channels are used in NUCAPS.  The ATMS retrieval is the solution if either the cloud clearing fails or if the Physical retrieval fails.</a:t>
            </a:r>
            <a:endParaRPr lang="en-US" dirty="0">
              <a:ea typeface="Times New Roman"/>
              <a:cs typeface="Times New Roman"/>
            </a:endParaRPr>
          </a:p>
          <a:p>
            <a:pPr>
              <a:lnSpc>
                <a:spcPct val="115000"/>
              </a:lnSpc>
            </a:pPr>
            <a:r>
              <a:rPr lang="en-US" dirty="0">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latin typeface="Times New Roman"/>
                <a:ea typeface="Times New Roman"/>
                <a:cs typeface="Times New Roman"/>
              </a:rPr>
              <a:t> </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8</a:t>
            </a:fld>
            <a:endParaRPr lang="en-US"/>
          </a:p>
        </p:txBody>
      </p:sp>
    </p:spTree>
    <p:extLst>
      <p:ext uri="{BB962C8B-B14F-4D97-AF65-F5344CB8AC3E}">
        <p14:creationId xmlns:p14="http://schemas.microsoft.com/office/powerpoint/2010/main" val="780128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NUCAPS resolves about </a:t>
            </a:r>
            <a:r>
              <a:rPr lang="en-US" dirty="0" smtClean="0">
                <a:solidFill>
                  <a:srgbClr val="000000"/>
                </a:solidFill>
                <a:ea typeface="Times New Roman"/>
                <a:cs typeface="Calibri"/>
              </a:rPr>
              <a:t>5 </a:t>
            </a:r>
            <a:r>
              <a:rPr lang="en-US" dirty="0">
                <a:solidFill>
                  <a:srgbClr val="000000"/>
                </a:solidFill>
                <a:ea typeface="Times New Roman"/>
                <a:cs typeface="Calibri"/>
              </a:rPr>
              <a:t>vertical levels of water vapor, and about </a:t>
            </a:r>
            <a:r>
              <a:rPr lang="en-US" dirty="0" smtClean="0">
                <a:solidFill>
                  <a:srgbClr val="000000"/>
                </a:solidFill>
                <a:ea typeface="Times New Roman"/>
                <a:cs typeface="Calibri"/>
              </a:rPr>
              <a:t>6-10 </a:t>
            </a:r>
            <a:r>
              <a:rPr lang="en-US" dirty="0">
                <a:solidFill>
                  <a:srgbClr val="000000"/>
                </a:solidFill>
                <a:ea typeface="Times New Roman"/>
                <a:cs typeface="Calibri"/>
              </a:rPr>
              <a:t>layers of </a:t>
            </a:r>
            <a:r>
              <a:rPr lang="en-US" dirty="0" smtClean="0">
                <a:solidFill>
                  <a:srgbClr val="000000"/>
                </a:solidFill>
                <a:ea typeface="Times New Roman"/>
                <a:cs typeface="Calibri"/>
              </a:rPr>
              <a:t>temperature </a:t>
            </a:r>
            <a:r>
              <a:rPr lang="en-US" dirty="0">
                <a:solidFill>
                  <a:srgbClr val="000000"/>
                </a:solidFill>
                <a:ea typeface="Times New Roman"/>
                <a:cs typeface="Calibri"/>
              </a:rPr>
              <a:t>in </a:t>
            </a:r>
            <a:r>
              <a:rPr lang="en-US" dirty="0" smtClean="0">
                <a:solidFill>
                  <a:srgbClr val="000000"/>
                </a:solidFill>
                <a:ea typeface="Times New Roman"/>
                <a:cs typeface="Calibri"/>
              </a:rPr>
              <a:t>troposphere.</a:t>
            </a:r>
            <a:r>
              <a:rPr lang="en-US" dirty="0">
                <a:solidFill>
                  <a:srgbClr val="000000"/>
                </a:solidFill>
                <a:latin typeface="Times New Roman"/>
                <a:ea typeface="Times New Roman"/>
                <a:cs typeface="Times New Roman"/>
              </a:rPr>
              <a:t>  </a:t>
            </a:r>
            <a:r>
              <a:rPr lang="en-US" dirty="0" smtClean="0">
                <a:solidFill>
                  <a:srgbClr val="000000"/>
                </a:solidFill>
                <a:latin typeface="Times New Roman"/>
                <a:ea typeface="Times New Roman"/>
                <a:cs typeface="Times New Roman"/>
              </a:rPr>
              <a:t>Vertical profiles are much smoother</a:t>
            </a:r>
            <a:r>
              <a:rPr lang="en-US" baseline="0" dirty="0" smtClean="0">
                <a:solidFill>
                  <a:srgbClr val="000000"/>
                </a:solidFill>
                <a:latin typeface="Times New Roman"/>
                <a:ea typeface="Times New Roman"/>
                <a:cs typeface="Times New Roman"/>
              </a:rPr>
              <a:t> than a radiosonde!</a:t>
            </a:r>
            <a:endParaRPr lang="en-US" dirty="0" smtClean="0">
              <a:ea typeface="Times New Roman"/>
              <a:cs typeface="Times New Roman"/>
            </a:endParaRPr>
          </a:p>
          <a:p>
            <a:pPr>
              <a:lnSpc>
                <a:spcPct val="115000"/>
              </a:lnSpc>
            </a:pPr>
            <a:r>
              <a:rPr lang="en-US" dirty="0" smtClean="0">
                <a:latin typeface="Times New Roman"/>
                <a:ea typeface="Times New Roman"/>
                <a:cs typeface="Times New Roman"/>
              </a:rPr>
              <a:t> </a:t>
            </a:r>
            <a:endParaRPr lang="en-US" dirty="0" smtClean="0">
              <a:ea typeface="Times New Roman"/>
              <a:cs typeface="Times New Roman"/>
            </a:endParaRPr>
          </a:p>
          <a:p>
            <a:pPr>
              <a:lnSpc>
                <a:spcPct val="115000"/>
              </a:lnSpc>
            </a:pPr>
            <a:r>
              <a:rPr lang="en-US" dirty="0" smtClean="0">
                <a:solidFill>
                  <a:srgbClr val="000000"/>
                </a:solidFill>
                <a:latin typeface="Times New Roman"/>
                <a:ea typeface="Times New Roman"/>
                <a:cs typeface="Times New Roman"/>
              </a:rPr>
              <a:t> </a:t>
            </a:r>
            <a:endParaRPr lang="en-US" dirty="0" smtClean="0">
              <a:ea typeface="Times New Roman"/>
              <a:cs typeface="Times New Roman"/>
            </a:endParaRPr>
          </a:p>
          <a:p>
            <a:pPr>
              <a:lnSpc>
                <a:spcPct val="115000"/>
              </a:lnSpc>
            </a:pPr>
            <a:r>
              <a:rPr lang="en-US" dirty="0" smtClean="0">
                <a:latin typeface="Times New Roman"/>
                <a:ea typeface="Times New Roman"/>
                <a:cs typeface="Times New Roman"/>
              </a:rPr>
              <a:t> </a:t>
            </a:r>
            <a:endParaRPr lang="en-US" dirty="0" smtClean="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latin typeface="Times New Roman"/>
                <a:ea typeface="Times New Roman"/>
                <a:cs typeface="Times New Roman"/>
              </a:rPr>
              <a:t> </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10</a:t>
            </a:fld>
            <a:endParaRPr lang="en-US"/>
          </a:p>
        </p:txBody>
      </p:sp>
    </p:spTree>
    <p:extLst>
      <p:ext uri="{BB962C8B-B14F-4D97-AF65-F5344CB8AC3E}">
        <p14:creationId xmlns:p14="http://schemas.microsoft.com/office/powerpoint/2010/main" val="1241334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Why not use soundings from models?  Here's a 2-h HRRR forecast over southeast Colorado.  If you wanted to know about the thermodynamics present at that time, wouldn't it be better to NUCAPS observations that are independent of the model and its -- on this day -- timing problems</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11</a:t>
            </a:fld>
            <a:endParaRPr lang="en-US"/>
          </a:p>
        </p:txBody>
      </p:sp>
    </p:spTree>
    <p:extLst>
      <p:ext uri="{BB962C8B-B14F-4D97-AF65-F5344CB8AC3E}">
        <p14:creationId xmlns:p14="http://schemas.microsoft.com/office/powerpoint/2010/main" val="1847680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E676A6B-6E6E-4C9D-A496-174996BE4829}" type="datetimeFigureOut">
              <a:rPr lang="en-US" smtClean="0"/>
              <a:t>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E060F2-3BF4-428D-80BE-82B207181A67}" type="slidenum">
              <a:rPr lang="en-US" smtClean="0"/>
              <a:t>‹#›</a:t>
            </a:fld>
            <a:endParaRPr lang="en-US"/>
          </a:p>
        </p:txBody>
      </p:sp>
    </p:spTree>
    <p:extLst>
      <p:ext uri="{BB962C8B-B14F-4D97-AF65-F5344CB8AC3E}">
        <p14:creationId xmlns:p14="http://schemas.microsoft.com/office/powerpoint/2010/main" val="359245139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676A6B-6E6E-4C9D-A496-174996BE4829}" type="datetimeFigureOut">
              <a:rPr lang="en-US" smtClean="0"/>
              <a:t>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E060F2-3BF4-428D-80BE-82B207181A67}" type="slidenum">
              <a:rPr lang="en-US" smtClean="0"/>
              <a:t>‹#›</a:t>
            </a:fld>
            <a:endParaRPr lang="en-US"/>
          </a:p>
        </p:txBody>
      </p:sp>
    </p:spTree>
    <p:extLst>
      <p:ext uri="{BB962C8B-B14F-4D97-AF65-F5344CB8AC3E}">
        <p14:creationId xmlns:p14="http://schemas.microsoft.com/office/powerpoint/2010/main" val="2786009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676A6B-6E6E-4C9D-A496-174996BE4829}" type="datetimeFigureOut">
              <a:rPr lang="en-US" smtClean="0"/>
              <a:t>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E060F2-3BF4-428D-80BE-82B207181A67}" type="slidenum">
              <a:rPr lang="en-US" smtClean="0"/>
              <a:t>‹#›</a:t>
            </a:fld>
            <a:endParaRPr lang="en-US"/>
          </a:p>
        </p:txBody>
      </p:sp>
    </p:spTree>
    <p:extLst>
      <p:ext uri="{BB962C8B-B14F-4D97-AF65-F5344CB8AC3E}">
        <p14:creationId xmlns:p14="http://schemas.microsoft.com/office/powerpoint/2010/main" val="820954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676A6B-6E6E-4C9D-A496-174996BE4829}" type="datetimeFigureOut">
              <a:rPr lang="en-US" smtClean="0"/>
              <a:t>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E060F2-3BF4-428D-80BE-82B207181A67}" type="slidenum">
              <a:rPr lang="en-US" smtClean="0"/>
              <a:t>‹#›</a:t>
            </a:fld>
            <a:endParaRPr lang="en-US"/>
          </a:p>
        </p:txBody>
      </p:sp>
    </p:spTree>
    <p:extLst>
      <p:ext uri="{BB962C8B-B14F-4D97-AF65-F5344CB8AC3E}">
        <p14:creationId xmlns:p14="http://schemas.microsoft.com/office/powerpoint/2010/main" val="3927044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E676A6B-6E6E-4C9D-A496-174996BE4829}" type="datetimeFigureOut">
              <a:rPr lang="en-US" smtClean="0"/>
              <a:t>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E060F2-3BF4-428D-80BE-82B207181A67}" type="slidenum">
              <a:rPr lang="en-US" smtClean="0"/>
              <a:t>‹#›</a:t>
            </a:fld>
            <a:endParaRPr lang="en-US"/>
          </a:p>
        </p:txBody>
      </p:sp>
    </p:spTree>
    <p:extLst>
      <p:ext uri="{BB962C8B-B14F-4D97-AF65-F5344CB8AC3E}">
        <p14:creationId xmlns:p14="http://schemas.microsoft.com/office/powerpoint/2010/main" val="141199360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676A6B-6E6E-4C9D-A496-174996BE4829}" type="datetimeFigureOut">
              <a:rPr lang="en-US" smtClean="0"/>
              <a:t>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E060F2-3BF4-428D-80BE-82B207181A67}" type="slidenum">
              <a:rPr lang="en-US" smtClean="0"/>
              <a:t>‹#›</a:t>
            </a:fld>
            <a:endParaRPr lang="en-US"/>
          </a:p>
        </p:txBody>
      </p:sp>
    </p:spTree>
    <p:extLst>
      <p:ext uri="{BB962C8B-B14F-4D97-AF65-F5344CB8AC3E}">
        <p14:creationId xmlns:p14="http://schemas.microsoft.com/office/powerpoint/2010/main" val="36150035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676A6B-6E6E-4C9D-A496-174996BE4829}" type="datetimeFigureOut">
              <a:rPr lang="en-US" smtClean="0"/>
              <a:t>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E060F2-3BF4-428D-80BE-82B207181A67}" type="slidenum">
              <a:rPr lang="en-US" smtClean="0"/>
              <a:t>‹#›</a:t>
            </a:fld>
            <a:endParaRPr lang="en-US"/>
          </a:p>
        </p:txBody>
      </p:sp>
    </p:spTree>
    <p:extLst>
      <p:ext uri="{BB962C8B-B14F-4D97-AF65-F5344CB8AC3E}">
        <p14:creationId xmlns:p14="http://schemas.microsoft.com/office/powerpoint/2010/main" val="449085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E676A6B-6E6E-4C9D-A496-174996BE4829}" type="datetimeFigureOut">
              <a:rPr lang="en-US" smtClean="0"/>
              <a:t>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E060F2-3BF4-428D-80BE-82B207181A67}" type="slidenum">
              <a:rPr lang="en-US" smtClean="0"/>
              <a:t>‹#›</a:t>
            </a:fld>
            <a:endParaRPr lang="en-US"/>
          </a:p>
        </p:txBody>
      </p:sp>
    </p:spTree>
    <p:extLst>
      <p:ext uri="{BB962C8B-B14F-4D97-AF65-F5344CB8AC3E}">
        <p14:creationId xmlns:p14="http://schemas.microsoft.com/office/powerpoint/2010/main" val="348047472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E676A6B-6E6E-4C9D-A496-174996BE4829}" type="datetimeFigureOut">
              <a:rPr lang="en-US" smtClean="0"/>
              <a:t>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E060F2-3BF4-428D-80BE-82B207181A67}" type="slidenum">
              <a:rPr lang="en-US" smtClean="0"/>
              <a:t>‹#›</a:t>
            </a:fld>
            <a:endParaRPr lang="en-US"/>
          </a:p>
        </p:txBody>
      </p:sp>
    </p:spTree>
    <p:extLst>
      <p:ext uri="{BB962C8B-B14F-4D97-AF65-F5344CB8AC3E}">
        <p14:creationId xmlns:p14="http://schemas.microsoft.com/office/powerpoint/2010/main" val="16434214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E676A6B-6E6E-4C9D-A496-174996BE4829}" type="datetimeFigureOut">
              <a:rPr lang="en-US" smtClean="0"/>
              <a:t>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E060F2-3BF4-428D-80BE-82B207181A67}" type="slidenum">
              <a:rPr lang="en-US" smtClean="0"/>
              <a:t>‹#›</a:t>
            </a:fld>
            <a:endParaRPr lang="en-US"/>
          </a:p>
        </p:txBody>
      </p:sp>
    </p:spTree>
    <p:extLst>
      <p:ext uri="{BB962C8B-B14F-4D97-AF65-F5344CB8AC3E}">
        <p14:creationId xmlns:p14="http://schemas.microsoft.com/office/powerpoint/2010/main" val="21498900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676A6B-6E6E-4C9D-A496-174996BE4829}" type="datetimeFigureOut">
              <a:rPr lang="en-US" smtClean="0"/>
              <a:t>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E060F2-3BF4-428D-80BE-82B207181A67}" type="slidenum">
              <a:rPr lang="en-US" smtClean="0"/>
              <a:t>‹#›</a:t>
            </a:fld>
            <a:endParaRPr lang="en-US"/>
          </a:p>
        </p:txBody>
      </p:sp>
    </p:spTree>
    <p:extLst>
      <p:ext uri="{BB962C8B-B14F-4D97-AF65-F5344CB8AC3E}">
        <p14:creationId xmlns:p14="http://schemas.microsoft.com/office/powerpoint/2010/main" val="287932175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676A6B-6E6E-4C9D-A496-174996BE4829}" type="datetimeFigureOut">
              <a:rPr lang="en-US" smtClean="0"/>
              <a:t>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E060F2-3BF4-428D-80BE-82B207181A67}" type="slidenum">
              <a:rPr lang="en-US" smtClean="0"/>
              <a:t>‹#›</a:t>
            </a:fld>
            <a:endParaRPr lang="en-US"/>
          </a:p>
        </p:txBody>
      </p:sp>
    </p:spTree>
    <p:extLst>
      <p:ext uri="{BB962C8B-B14F-4D97-AF65-F5344CB8AC3E}">
        <p14:creationId xmlns:p14="http://schemas.microsoft.com/office/powerpoint/2010/main" val="2237897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21000">
              <a:schemeClr val="tx2">
                <a:lumMod val="40000"/>
                <a:lumOff val="60000"/>
              </a:schemeClr>
            </a:gs>
            <a:gs pos="100000">
              <a:schemeClr val="accent3">
                <a:lumMod val="60000"/>
                <a:lumOff val="4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676A6B-6E6E-4C9D-A496-174996BE4829}" type="datetimeFigureOut">
              <a:rPr lang="en-US" smtClean="0"/>
              <a:t>2/7/2022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E060F2-3BF4-428D-80BE-82B207181A67}" type="slidenum">
              <a:rPr lang="en-US" smtClean="0"/>
              <a:t>‹#›</a:t>
            </a:fld>
            <a:endParaRPr lang="en-US"/>
          </a:p>
        </p:txBody>
      </p:sp>
    </p:spTree>
    <p:extLst>
      <p:ext uri="{BB962C8B-B14F-4D97-AF65-F5344CB8AC3E}">
        <p14:creationId xmlns:p14="http://schemas.microsoft.com/office/powerpoint/2010/main" val="376662293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4.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3.gif"/><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2.png"/><Relationship Id="rId5" Type="http://schemas.openxmlformats.org/officeDocument/2006/relationships/tags" Target="../tags/tag6.xml"/><Relationship Id="rId15" Type="http://schemas.openxmlformats.org/officeDocument/2006/relationships/image" Target="../media/image6.png"/><Relationship Id="rId10" Type="http://schemas.openxmlformats.org/officeDocument/2006/relationships/image" Target="../media/image1.png"/><Relationship Id="rId4" Type="http://schemas.openxmlformats.org/officeDocument/2006/relationships/tags" Target="../tags/tag5.xml"/><Relationship Id="rId9" Type="http://schemas.openxmlformats.org/officeDocument/2006/relationships/notesSlide" Target="../notesSlides/notesSlide1.xml"/><Relationship Id="rId1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tags" Target="../tags/tag31.xml"/><Relationship Id="rId7" Type="http://schemas.openxmlformats.org/officeDocument/2006/relationships/image" Target="../media/image15.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14.png"/><Relationship Id="rId5" Type="http://schemas.openxmlformats.org/officeDocument/2006/relationships/notesSlide" Target="../notesSlides/notesSlide9.xml"/><Relationship Id="rId4"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xml"/><Relationship Id="rId1" Type="http://schemas.openxmlformats.org/officeDocument/2006/relationships/tags" Target="../tags/tag33.xml"/><Relationship Id="rId4" Type="http://schemas.openxmlformats.org/officeDocument/2006/relationships/image" Target="../media/image16.gi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tags" Target="../tags/tag35.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tags" Target="../tags/tag3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8.xml"/><Relationship Id="rId1" Type="http://schemas.openxmlformats.org/officeDocument/2006/relationships/tags" Target="../tags/tag39.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8.xml"/><Relationship Id="rId1" Type="http://schemas.openxmlformats.org/officeDocument/2006/relationships/tags" Target="../tags/tag40.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8.xml"/><Relationship Id="rId1" Type="http://schemas.openxmlformats.org/officeDocument/2006/relationships/tags" Target="../tags/tag4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8.xml"/><Relationship Id="rId1" Type="http://schemas.openxmlformats.org/officeDocument/2006/relationships/tags" Target="../tags/tag4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8.xml"/><Relationship Id="rId1" Type="http://schemas.openxmlformats.org/officeDocument/2006/relationships/tags" Target="../tags/tag43.xml"/></Relationships>
</file>

<file path=ppt/slides/_rels/slide2.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8.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7.jpeg"/><Relationship Id="rId5" Type="http://schemas.openxmlformats.org/officeDocument/2006/relationships/notesSlide" Target="../notesSlides/notesSlide2.xml"/><Relationship Id="rId4"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8.xml"/><Relationship Id="rId1" Type="http://schemas.openxmlformats.org/officeDocument/2006/relationships/tags" Target="../tags/tag44.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8.xml"/><Relationship Id="rId1" Type="http://schemas.openxmlformats.org/officeDocument/2006/relationships/tags" Target="../tags/tag45.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8.xml"/><Relationship Id="rId1" Type="http://schemas.openxmlformats.org/officeDocument/2006/relationships/tags" Target="../tags/tag46.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8.xml"/><Relationship Id="rId1" Type="http://schemas.openxmlformats.org/officeDocument/2006/relationships/tags" Target="../tags/tag4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8.xml"/><Relationship Id="rId1" Type="http://schemas.openxmlformats.org/officeDocument/2006/relationships/tags" Target="../tags/tag4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2.gif"/><Relationship Id="rId2" Type="http://schemas.openxmlformats.org/officeDocument/2006/relationships/slideLayout" Target="../slideLayouts/slideLayout8.xml"/><Relationship Id="rId1" Type="http://schemas.openxmlformats.org/officeDocument/2006/relationships/tags" Target="../tags/tag49.xml"/><Relationship Id="rId6" Type="http://schemas.openxmlformats.org/officeDocument/2006/relationships/image" Target="../media/image31.gif"/><Relationship Id="rId5" Type="http://schemas.openxmlformats.org/officeDocument/2006/relationships/image" Target="../media/image30.gif"/><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52.xml"/><Relationship Id="rId1" Type="http://schemas.openxmlformats.org/officeDocument/2006/relationships/tags" Target="../tags/tag51.xml"/><Relationship Id="rId5" Type="http://schemas.openxmlformats.org/officeDocument/2006/relationships/image" Target="../media/image33.gif"/><Relationship Id="rId4"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tags" Target="../tags/tag54.xml"/><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9.gif"/><Relationship Id="rId2" Type="http://schemas.openxmlformats.org/officeDocument/2006/relationships/slideLayout" Target="../slideLayouts/slideLayout8.xml"/><Relationship Id="rId1" Type="http://schemas.openxmlformats.org/officeDocument/2006/relationships/tags" Target="../tags/tag55.xml"/><Relationship Id="rId6" Type="http://schemas.openxmlformats.org/officeDocument/2006/relationships/image" Target="../media/image38.gif"/><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39.gif"/><Relationship Id="rId2" Type="http://schemas.openxmlformats.org/officeDocument/2006/relationships/slideLayout" Target="../slideLayouts/slideLayout8.xml"/><Relationship Id="rId1" Type="http://schemas.openxmlformats.org/officeDocument/2006/relationships/tags" Target="../tags/tag56.xml"/><Relationship Id="rId6" Type="http://schemas.openxmlformats.org/officeDocument/2006/relationships/image" Target="../media/image38.gif"/><Relationship Id="rId5" Type="http://schemas.openxmlformats.org/officeDocument/2006/relationships/image" Target="../media/image37.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30.xml.rels><?xml version="1.0" encoding="UTF-8" standalone="yes"?>
<Relationships xmlns="http://schemas.openxmlformats.org/package/2006/relationships"><Relationship Id="rId3" Type="http://schemas.openxmlformats.org/officeDocument/2006/relationships/image" Target="../media/image41.gif"/><Relationship Id="rId7" Type="http://schemas.openxmlformats.org/officeDocument/2006/relationships/image" Target="../media/image45.png"/><Relationship Id="rId2" Type="http://schemas.openxmlformats.org/officeDocument/2006/relationships/slideLayout" Target="../slideLayouts/slideLayout5.xml"/><Relationship Id="rId1" Type="http://schemas.openxmlformats.org/officeDocument/2006/relationships/tags" Target="../tags/tag5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gif"/></Relationships>
</file>

<file path=ppt/slides/_rels/slide3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60.xml"/><Relationship Id="rId7" Type="http://schemas.openxmlformats.org/officeDocument/2006/relationships/image" Target="../media/image46.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notesSlide" Target="../notesSlides/notesSlide18.xml"/><Relationship Id="rId5" Type="http://schemas.openxmlformats.org/officeDocument/2006/relationships/slideLayout" Target="../slideLayouts/slideLayout3.xml"/><Relationship Id="rId4" Type="http://schemas.openxmlformats.org/officeDocument/2006/relationships/tags" Target="../tags/tag61.xml"/><Relationship Id="rId9"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63.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xml"/><Relationship Id="rId1" Type="http://schemas.openxmlformats.org/officeDocument/2006/relationships/tags" Target="../tags/tag65.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xml"/><Relationship Id="rId1" Type="http://schemas.openxmlformats.org/officeDocument/2006/relationships/tags" Target="../tags/tag67.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8.xml"/><Relationship Id="rId1" Type="http://schemas.openxmlformats.org/officeDocument/2006/relationships/tags" Target="../tags/tag69.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8.xml"/><Relationship Id="rId1" Type="http://schemas.openxmlformats.org/officeDocument/2006/relationships/tags" Target="../tags/tag7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tags" Target="../tags/tag74.xml"/><Relationship Id="rId7" Type="http://schemas.openxmlformats.org/officeDocument/2006/relationships/image" Target="../media/image58.pn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image" Target="../media/image57.png"/><Relationship Id="rId5" Type="http://schemas.openxmlformats.org/officeDocument/2006/relationships/notesSlide" Target="../notesSlides/notesSlide23.xml"/><Relationship Id="rId4"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tags" Target="../tags/tag78.xml"/><Relationship Id="rId7" Type="http://schemas.openxmlformats.org/officeDocument/2006/relationships/image" Target="../media/image59.pn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notesSlide" Target="../notesSlides/notesSlide24.xml"/><Relationship Id="rId5" Type="http://schemas.openxmlformats.org/officeDocument/2006/relationships/slideLayout" Target="../slideLayouts/slideLayout7.xml"/><Relationship Id="rId4" Type="http://schemas.openxmlformats.org/officeDocument/2006/relationships/tags" Target="../tags/tag79.xml"/><Relationship Id="rId9"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82.xml"/><Relationship Id="rId1" Type="http://schemas.openxmlformats.org/officeDocument/2006/relationships/tags" Target="../tags/tag81.xml"/><Relationship Id="rId5" Type="http://schemas.openxmlformats.org/officeDocument/2006/relationships/image" Target="../media/image62.png"/><Relationship Id="rId4" Type="http://schemas.openxmlformats.org/officeDocument/2006/relationships/notesSlide" Target="../notesSlides/notesSlide2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16.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85.xml"/><Relationship Id="rId1" Type="http://schemas.openxmlformats.org/officeDocument/2006/relationships/tags" Target="../tags/tag84.xml"/><Relationship Id="rId5" Type="http://schemas.openxmlformats.org/officeDocument/2006/relationships/image" Target="../media/image63.png"/><Relationship Id="rId4" Type="http://schemas.openxmlformats.org/officeDocument/2006/relationships/notesSlide" Target="../notesSlides/notesSlide26.xml"/></Relationships>
</file>

<file path=ppt/slides/_rels/slide4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tags" Target="../tags/tag89.xml"/><Relationship Id="rId7" Type="http://schemas.openxmlformats.org/officeDocument/2006/relationships/image" Target="../media/image64.png"/><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notesSlide" Target="../notesSlides/notesSlide27.xml"/><Relationship Id="rId5" Type="http://schemas.openxmlformats.org/officeDocument/2006/relationships/slideLayout" Target="../slideLayouts/slideLayout7.xml"/><Relationship Id="rId4" Type="http://schemas.openxmlformats.org/officeDocument/2006/relationships/tags" Target="../tags/tag90.xml"/><Relationship Id="rId9" Type="http://schemas.openxmlformats.org/officeDocument/2006/relationships/image" Target="../media/image66.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3.xml"/><Relationship Id="rId1" Type="http://schemas.openxmlformats.org/officeDocument/2006/relationships/tags" Target="../tags/tag92.xml"/><Relationship Id="rId5" Type="http://schemas.openxmlformats.org/officeDocument/2006/relationships/image" Target="../media/image67.png"/><Relationship Id="rId4" Type="http://schemas.openxmlformats.org/officeDocument/2006/relationships/notesSlide" Target="../notesSlides/notesSlide28.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6.xml"/><Relationship Id="rId1" Type="http://schemas.openxmlformats.org/officeDocument/2006/relationships/tags" Target="../tags/tag95.xml"/><Relationship Id="rId5" Type="http://schemas.openxmlformats.org/officeDocument/2006/relationships/image" Target="../media/image68.png"/><Relationship Id="rId4" Type="http://schemas.openxmlformats.org/officeDocument/2006/relationships/notesSlide" Target="../notesSlides/notesSlide29.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9.xml"/><Relationship Id="rId1" Type="http://schemas.openxmlformats.org/officeDocument/2006/relationships/tags" Target="../tags/tag98.xml"/><Relationship Id="rId5" Type="http://schemas.openxmlformats.org/officeDocument/2006/relationships/image" Target="../media/image69.png"/><Relationship Id="rId4" Type="http://schemas.openxmlformats.org/officeDocument/2006/relationships/notesSlide" Target="../notesSlides/notesSlide30.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2.xml"/><Relationship Id="rId1" Type="http://schemas.openxmlformats.org/officeDocument/2006/relationships/tags" Target="../tags/tag101.xml"/><Relationship Id="rId5" Type="http://schemas.openxmlformats.org/officeDocument/2006/relationships/image" Target="../media/image70.png"/><Relationship Id="rId4" Type="http://schemas.openxmlformats.org/officeDocument/2006/relationships/notesSlide" Target="../notesSlides/notesSlide31.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5.xml"/><Relationship Id="rId1" Type="http://schemas.openxmlformats.org/officeDocument/2006/relationships/tags" Target="../tags/tag104.xml"/><Relationship Id="rId5" Type="http://schemas.openxmlformats.org/officeDocument/2006/relationships/image" Target="../media/image71.png"/><Relationship Id="rId4" Type="http://schemas.openxmlformats.org/officeDocument/2006/relationships/notesSlide" Target="../notesSlides/notesSlide32.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7.xml"/><Relationship Id="rId1" Type="http://schemas.openxmlformats.org/officeDocument/2006/relationships/tags" Target="../tags/tag10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108.xml"/></Relationships>
</file>

<file path=ppt/slides/_rels/slide49.xml.rels><?xml version="1.0" encoding="UTF-8" standalone="yes"?>
<Relationships xmlns="http://schemas.openxmlformats.org/package/2006/relationships"><Relationship Id="rId3" Type="http://schemas.openxmlformats.org/officeDocument/2006/relationships/hyperlink" Target="https://weather.msfc.nasa.gov/cgi-bin/sportPublishData.pl?dataset=griddednucaps" TargetMode="External"/><Relationship Id="rId7" Type="http://schemas.openxmlformats.org/officeDocument/2006/relationships/hyperlink" Target="mailto:scott.lindstrom@ssec.wisc.edu" TargetMode="External"/><Relationship Id="rId2" Type="http://schemas.openxmlformats.org/officeDocument/2006/relationships/slideLayout" Target="../slideLayouts/slideLayout3.xml"/><Relationship Id="rId1" Type="http://schemas.openxmlformats.org/officeDocument/2006/relationships/tags" Target="../tags/tag110.xml"/><Relationship Id="rId6" Type="http://schemas.openxmlformats.org/officeDocument/2006/relationships/hyperlink" Target="mailto:scott.lindstrom@noaa.gov" TargetMode="External"/><Relationship Id="rId5" Type="http://schemas.openxmlformats.org/officeDocument/2006/relationships/hyperlink" Target="https://www.ospo.noaa.gov/Products/atmosphere/soundings/nucaps/pskewt/WORLD.html" TargetMode="External"/><Relationship Id="rId4" Type="http://schemas.openxmlformats.org/officeDocument/2006/relationships/hyperlink" Target="https://nucaps.ssec.wisc.ed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3.xml"/><Relationship Id="rId1" Type="http://schemas.openxmlformats.org/officeDocument/2006/relationships/tags" Target="../tags/tag18.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11.jp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2.xml"/><Relationship Id="rId5" Type="http://schemas.openxmlformats.org/officeDocument/2006/relationships/hyperlink" Target="http://cimss.ssec.wisc.edu/goes/comet/sounder_intro.html" TargetMode="External"/><Relationship Id="rId4" Type="http://schemas.openxmlformats.org/officeDocument/2006/relationships/hyperlink" Target="http://cimss.ssec.wisc.edu/goes/comet/rtv_flow.html"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2746" y="381000"/>
            <a:ext cx="7772400" cy="1470025"/>
          </a:xfrm>
        </p:spPr>
        <p:txBody>
          <a:bodyPr>
            <a:noAutofit/>
          </a:bodyPr>
          <a:lstStyle/>
          <a:p>
            <a:r>
              <a:rPr lang="en-US" sz="4800" b="1" dirty="0" smtClean="0"/>
              <a:t>NUCAPS Soundings in AWIPS</a:t>
            </a:r>
            <a:endParaRPr lang="en-US" sz="4800" b="1" dirty="0"/>
          </a:p>
        </p:txBody>
      </p:sp>
      <p:sp>
        <p:nvSpPr>
          <p:cNvPr id="3" name="Subtitle 2"/>
          <p:cNvSpPr>
            <a:spLocks noGrp="1"/>
          </p:cNvSpPr>
          <p:nvPr>
            <p:ph type="subTitle" idx="1"/>
          </p:nvPr>
        </p:nvSpPr>
        <p:spPr>
          <a:xfrm>
            <a:off x="682746" y="1817082"/>
            <a:ext cx="8153400" cy="685800"/>
          </a:xfrm>
        </p:spPr>
        <p:txBody>
          <a:bodyPr>
            <a:noAutofit/>
          </a:bodyPr>
          <a:lstStyle/>
          <a:p>
            <a:r>
              <a:rPr lang="en-US" sz="4000" dirty="0" smtClean="0">
                <a:solidFill>
                  <a:schemeClr val="tx1">
                    <a:lumMod val="85000"/>
                    <a:lumOff val="15000"/>
                  </a:schemeClr>
                </a:solidFill>
              </a:rPr>
              <a:t>Scott Lindstrom </a:t>
            </a:r>
            <a:r>
              <a:rPr lang="en-US" sz="1600" dirty="0" smtClean="0">
                <a:solidFill>
                  <a:schemeClr val="tx1">
                    <a:lumMod val="85000"/>
                    <a:lumOff val="15000"/>
                  </a:schemeClr>
                </a:solidFill>
              </a:rPr>
              <a:t>UW CIMSS</a:t>
            </a:r>
          </a:p>
        </p:txBody>
      </p:sp>
      <p:pic>
        <p:nvPicPr>
          <p:cNvPr id="4" name="Picture 3"/>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152400" y="5545441"/>
            <a:ext cx="1085850" cy="1085850"/>
          </a:xfrm>
          <a:prstGeom prst="rect">
            <a:avLst/>
          </a:prstGeom>
        </p:spPr>
      </p:pic>
      <p:pic>
        <p:nvPicPr>
          <p:cNvPr id="5" name="Picture 4"/>
          <p:cNvPicPr>
            <a:picLocks noChangeAspect="1"/>
          </p:cNvPicPr>
          <p:nvPr>
            <p:custDataLst>
              <p:tags r:id="rId3"/>
            </p:custDataLst>
          </p:nvPr>
        </p:nvPicPr>
        <p:blipFill>
          <a:blip r:embed="rId11">
            <a:extLst>
              <a:ext uri="{28A0092B-C50C-407E-A947-70E740481C1C}">
                <a14:useLocalDpi xmlns:a14="http://schemas.microsoft.com/office/drawing/2010/main" val="0"/>
              </a:ext>
            </a:extLst>
          </a:blip>
          <a:stretch>
            <a:fillRect/>
          </a:stretch>
        </p:blipFill>
        <p:spPr>
          <a:xfrm>
            <a:off x="7543800" y="5564914"/>
            <a:ext cx="1439491" cy="1046903"/>
          </a:xfrm>
          <a:prstGeom prst="rect">
            <a:avLst/>
          </a:prstGeom>
        </p:spPr>
      </p:pic>
      <p:pic>
        <p:nvPicPr>
          <p:cNvPr id="6" name="Picture 5"/>
          <p:cNvPicPr>
            <a:picLocks noChangeAspect="1"/>
          </p:cNvPicPr>
          <p:nvPr>
            <p:custDataLst>
              <p:tags r:id="rId4"/>
            </p:custDataLst>
          </p:nvPr>
        </p:nvPicPr>
        <p:blipFill>
          <a:blip r:embed="rId12" cstate="print">
            <a:extLst>
              <a:ext uri="{28A0092B-C50C-407E-A947-70E740481C1C}">
                <a14:useLocalDpi xmlns:a14="http://schemas.microsoft.com/office/drawing/2010/main" val="0"/>
              </a:ext>
            </a:extLst>
          </a:blip>
          <a:stretch>
            <a:fillRect/>
          </a:stretch>
        </p:blipFill>
        <p:spPr>
          <a:xfrm>
            <a:off x="2667000" y="5681824"/>
            <a:ext cx="1785937" cy="837935"/>
          </a:xfrm>
          <a:prstGeom prst="rect">
            <a:avLst/>
          </a:prstGeom>
        </p:spPr>
      </p:pic>
      <p:pic>
        <p:nvPicPr>
          <p:cNvPr id="7" name="Picture 6"/>
          <p:cNvPicPr>
            <a:picLocks noChangeAspect="1"/>
          </p:cNvPicPr>
          <p:nvPr>
            <p:custDataLst>
              <p:tags r:id="rId5"/>
            </p:custDataLst>
          </p:nvPr>
        </p:nvPicPr>
        <p:blipFill>
          <a:blip r:embed="rId13">
            <a:extLst>
              <a:ext uri="{28A0092B-C50C-407E-A947-70E740481C1C}">
                <a14:useLocalDpi xmlns:a14="http://schemas.microsoft.com/office/drawing/2010/main" val="0"/>
              </a:ext>
            </a:extLst>
          </a:blip>
          <a:stretch>
            <a:fillRect/>
          </a:stretch>
        </p:blipFill>
        <p:spPr>
          <a:xfrm>
            <a:off x="1447800" y="5624542"/>
            <a:ext cx="952500" cy="952500"/>
          </a:xfrm>
          <a:prstGeom prst="rect">
            <a:avLst/>
          </a:prstGeom>
        </p:spPr>
      </p:pic>
      <p:pic>
        <p:nvPicPr>
          <p:cNvPr id="9" name="Picture 8"/>
          <p:cNvPicPr>
            <a:picLocks noChangeAspect="1"/>
          </p:cNvPicPr>
          <p:nvPr>
            <p:custDataLst>
              <p:tags r:id="rId6"/>
            </p:custDataLst>
          </p:nvPr>
        </p:nvPicPr>
        <p:blipFill>
          <a:blip r:embed="rId14" cstate="print">
            <a:extLst>
              <a:ext uri="{28A0092B-C50C-407E-A947-70E740481C1C}">
                <a14:useLocalDpi xmlns:a14="http://schemas.microsoft.com/office/drawing/2010/main" val="0"/>
              </a:ext>
            </a:extLst>
          </a:blip>
          <a:stretch>
            <a:fillRect/>
          </a:stretch>
        </p:blipFill>
        <p:spPr>
          <a:xfrm>
            <a:off x="4800600" y="5811232"/>
            <a:ext cx="1447800" cy="579120"/>
          </a:xfrm>
          <a:prstGeom prst="rect">
            <a:avLst/>
          </a:prstGeom>
        </p:spPr>
      </p:pic>
      <p:pic>
        <p:nvPicPr>
          <p:cNvPr id="10" name="Picture 9"/>
          <p:cNvPicPr>
            <a:picLocks noChangeAspect="1"/>
          </p:cNvPicPr>
          <p:nvPr>
            <p:custDataLst>
              <p:tags r:id="rId7"/>
            </p:custDataLst>
          </p:nvPr>
        </p:nvPicPr>
        <p:blipFill>
          <a:blip r:embed="rId15">
            <a:extLst>
              <a:ext uri="{28A0092B-C50C-407E-A947-70E740481C1C}">
                <a14:useLocalDpi xmlns:a14="http://schemas.microsoft.com/office/drawing/2010/main" val="0"/>
              </a:ext>
            </a:extLst>
          </a:blip>
          <a:stretch>
            <a:fillRect/>
          </a:stretch>
        </p:blipFill>
        <p:spPr>
          <a:xfrm>
            <a:off x="6339900" y="5811232"/>
            <a:ext cx="1066027" cy="585441"/>
          </a:xfrm>
          <a:prstGeom prst="rect">
            <a:avLst/>
          </a:prstGeom>
        </p:spPr>
      </p:pic>
      <p:sp>
        <p:nvSpPr>
          <p:cNvPr id="8" name="TextBox 7"/>
          <p:cNvSpPr txBox="1"/>
          <p:nvPr/>
        </p:nvSpPr>
        <p:spPr>
          <a:xfrm>
            <a:off x="3344402" y="5181600"/>
            <a:ext cx="2522998" cy="369332"/>
          </a:xfrm>
          <a:prstGeom prst="rect">
            <a:avLst/>
          </a:prstGeom>
          <a:noFill/>
        </p:spPr>
        <p:txBody>
          <a:bodyPr wrap="none" rtlCol="0">
            <a:spAutoFit/>
          </a:bodyPr>
          <a:lstStyle/>
          <a:p>
            <a:r>
              <a:rPr lang="en-US" dirty="0" smtClean="0"/>
              <a:t>Updated:  February 2022</a:t>
            </a:r>
            <a:endParaRPr lang="en-US" dirty="0"/>
          </a:p>
        </p:txBody>
      </p:sp>
      <p:sp>
        <p:nvSpPr>
          <p:cNvPr id="11" name="Subtitle 2"/>
          <p:cNvSpPr txBox="1">
            <a:spLocks/>
          </p:cNvSpPr>
          <p:nvPr/>
        </p:nvSpPr>
        <p:spPr>
          <a:xfrm>
            <a:off x="1562099" y="2802808"/>
            <a:ext cx="5781675"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just"/>
            <a:r>
              <a:rPr lang="en-US" sz="2400" dirty="0" smtClean="0">
                <a:solidFill>
                  <a:schemeClr val="tx1">
                    <a:lumMod val="85000"/>
                    <a:lumOff val="15000"/>
                  </a:schemeClr>
                </a:solidFill>
              </a:rPr>
              <a:t>                        Thanks as well to…</a:t>
            </a:r>
          </a:p>
          <a:p>
            <a:pPr algn="just"/>
            <a:r>
              <a:rPr lang="en-US" sz="2400" dirty="0" smtClean="0">
                <a:solidFill>
                  <a:schemeClr val="tx1">
                    <a:lumMod val="85000"/>
                    <a:lumOff val="15000"/>
                  </a:schemeClr>
                </a:solidFill>
              </a:rPr>
              <a:t>Chris Barnet </a:t>
            </a:r>
            <a:r>
              <a:rPr lang="en-US" sz="1100" dirty="0" smtClean="0">
                <a:solidFill>
                  <a:schemeClr val="tx1">
                    <a:lumMod val="85000"/>
                    <a:lumOff val="15000"/>
                  </a:schemeClr>
                </a:solidFill>
              </a:rPr>
              <a:t>STC</a:t>
            </a:r>
            <a:r>
              <a:rPr lang="en-US" sz="2400" dirty="0" smtClean="0">
                <a:solidFill>
                  <a:srgbClr val="FF00FF"/>
                </a:solidFill>
              </a:rPr>
              <a:t>		</a:t>
            </a:r>
            <a:r>
              <a:rPr lang="en-US" sz="2400" dirty="0" smtClean="0">
                <a:solidFill>
                  <a:schemeClr val="tx1">
                    <a:lumMod val="85000"/>
                    <a:lumOff val="15000"/>
                  </a:schemeClr>
                </a:solidFill>
              </a:rPr>
              <a:t>Rebekah </a:t>
            </a:r>
            <a:r>
              <a:rPr lang="en-US" sz="2400" dirty="0" err="1" smtClean="0">
                <a:solidFill>
                  <a:schemeClr val="tx1">
                    <a:lumMod val="85000"/>
                    <a:lumOff val="15000"/>
                  </a:schemeClr>
                </a:solidFill>
              </a:rPr>
              <a:t>Esmaili</a:t>
            </a:r>
            <a:r>
              <a:rPr lang="en-US" sz="2400" dirty="0" smtClean="0">
                <a:solidFill>
                  <a:schemeClr val="tx1">
                    <a:lumMod val="85000"/>
                    <a:lumOff val="15000"/>
                  </a:schemeClr>
                </a:solidFill>
              </a:rPr>
              <a:t> </a:t>
            </a:r>
            <a:r>
              <a:rPr lang="en-US" sz="1100" dirty="0" smtClean="0">
                <a:solidFill>
                  <a:schemeClr val="tx1">
                    <a:lumMod val="85000"/>
                    <a:lumOff val="15000"/>
                  </a:schemeClr>
                </a:solidFill>
              </a:rPr>
              <a:t> STC</a:t>
            </a:r>
          </a:p>
          <a:p>
            <a:pPr algn="just"/>
            <a:r>
              <a:rPr lang="en-US" sz="2400" dirty="0" smtClean="0">
                <a:solidFill>
                  <a:schemeClr val="tx1">
                    <a:lumMod val="85000"/>
                    <a:lumOff val="15000"/>
                  </a:schemeClr>
                </a:solidFill>
              </a:rPr>
              <a:t>Emily Berndt </a:t>
            </a:r>
            <a:r>
              <a:rPr lang="en-US" sz="1100" dirty="0" smtClean="0">
                <a:solidFill>
                  <a:schemeClr val="tx1">
                    <a:lumMod val="85000"/>
                    <a:lumOff val="15000"/>
                  </a:schemeClr>
                </a:solidFill>
              </a:rPr>
              <a:t>NASA </a:t>
            </a:r>
            <a:r>
              <a:rPr lang="en-US" sz="1100" dirty="0" err="1" smtClean="0">
                <a:solidFill>
                  <a:schemeClr val="tx1">
                    <a:lumMod val="85000"/>
                    <a:lumOff val="15000"/>
                  </a:schemeClr>
                </a:solidFill>
              </a:rPr>
              <a:t>SPoRT</a:t>
            </a:r>
            <a:r>
              <a:rPr lang="en-US" sz="2400" dirty="0" smtClean="0">
                <a:solidFill>
                  <a:srgbClr val="FF00FF"/>
                </a:solidFill>
              </a:rPr>
              <a:t>	</a:t>
            </a:r>
            <a:r>
              <a:rPr lang="en-US" sz="2400" dirty="0" smtClean="0">
                <a:solidFill>
                  <a:schemeClr val="tx1">
                    <a:lumMod val="85000"/>
                    <a:lumOff val="15000"/>
                  </a:schemeClr>
                </a:solidFill>
              </a:rPr>
              <a:t>Tony </a:t>
            </a:r>
            <a:r>
              <a:rPr lang="en-US" sz="2400" dirty="0" err="1" smtClean="0">
                <a:solidFill>
                  <a:schemeClr val="tx1">
                    <a:lumMod val="85000"/>
                    <a:lumOff val="15000"/>
                  </a:schemeClr>
                </a:solidFill>
              </a:rPr>
              <a:t>Reale</a:t>
            </a:r>
            <a:r>
              <a:rPr lang="en-US" sz="2400" dirty="0" smtClean="0">
                <a:solidFill>
                  <a:schemeClr val="tx1">
                    <a:lumMod val="85000"/>
                    <a:lumOff val="15000"/>
                  </a:schemeClr>
                </a:solidFill>
              </a:rPr>
              <a:t>  </a:t>
            </a:r>
            <a:r>
              <a:rPr lang="en-US" sz="1100" dirty="0" smtClean="0">
                <a:solidFill>
                  <a:schemeClr val="tx1">
                    <a:lumMod val="85000"/>
                    <a:lumOff val="15000"/>
                  </a:schemeClr>
                </a:solidFill>
              </a:rPr>
              <a:t>NOAA  / SMCD</a:t>
            </a:r>
            <a:r>
              <a:rPr lang="en-US" sz="2400" dirty="0" smtClean="0">
                <a:solidFill>
                  <a:srgbClr val="FF00FF"/>
                </a:solidFill>
              </a:rPr>
              <a:t>		               </a:t>
            </a:r>
            <a:r>
              <a:rPr lang="en-US" sz="2400" dirty="0" smtClean="0">
                <a:solidFill>
                  <a:schemeClr val="tx1">
                    <a:lumMod val="85000"/>
                    <a:lumOff val="15000"/>
                  </a:schemeClr>
                </a:solidFill>
              </a:rPr>
              <a:t>Dan </a:t>
            </a:r>
            <a:r>
              <a:rPr lang="en-US" sz="2400" dirty="0" err="1" smtClean="0">
                <a:solidFill>
                  <a:schemeClr val="tx1">
                    <a:lumMod val="85000"/>
                    <a:lumOff val="15000"/>
                  </a:schemeClr>
                </a:solidFill>
              </a:rPr>
              <a:t>Nietfeld</a:t>
            </a:r>
            <a:r>
              <a:rPr lang="en-US" sz="2400" dirty="0" smtClean="0">
                <a:solidFill>
                  <a:schemeClr val="tx1">
                    <a:lumMod val="85000"/>
                    <a:lumOff val="15000"/>
                  </a:schemeClr>
                </a:solidFill>
              </a:rPr>
              <a:t> </a:t>
            </a:r>
            <a:r>
              <a:rPr lang="en-US" sz="1100" dirty="0" smtClean="0">
                <a:solidFill>
                  <a:schemeClr val="tx1">
                    <a:lumMod val="85000"/>
                    <a:lumOff val="15000"/>
                  </a:schemeClr>
                </a:solidFill>
              </a:rPr>
              <a:t>NOAA / GSD</a:t>
            </a:r>
          </a:p>
        </p:txBody>
      </p:sp>
    </p:spTree>
    <p:custDataLst>
      <p:tags r:id="rId1"/>
    </p:custDataLst>
    <p:extLst>
      <p:ext uri="{BB962C8B-B14F-4D97-AF65-F5344CB8AC3E}">
        <p14:creationId xmlns:p14="http://schemas.microsoft.com/office/powerpoint/2010/main" val="34720507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Effective vertical </a:t>
            </a:r>
            <a:r>
              <a:rPr lang="en-US" dirty="0" smtClean="0"/>
              <a:t>resolution</a:t>
            </a:r>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 y="2034493"/>
            <a:ext cx="9144000" cy="1684225"/>
          </a:xfrm>
          <a:prstGeom prst="rect">
            <a:avLst/>
          </a:prstGeom>
        </p:spPr>
      </p:pic>
      <p:sp>
        <p:nvSpPr>
          <p:cNvPr id="11" name="TextBox 10"/>
          <p:cNvSpPr txBox="1"/>
          <p:nvPr/>
        </p:nvSpPr>
        <p:spPr>
          <a:xfrm>
            <a:off x="476250" y="2133600"/>
            <a:ext cx="1828800" cy="461665"/>
          </a:xfrm>
          <a:prstGeom prst="rect">
            <a:avLst/>
          </a:prstGeom>
          <a:solidFill>
            <a:schemeClr val="tx2">
              <a:lumMod val="20000"/>
              <a:lumOff val="80000"/>
            </a:schemeClr>
          </a:solidFill>
          <a:ln w="57150">
            <a:solidFill>
              <a:srgbClr val="0000CC"/>
            </a:solidFill>
          </a:ln>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Variable</a:t>
            </a:r>
            <a:endParaRPr lang="en-US" sz="24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6858000" y="1374844"/>
            <a:ext cx="2266950" cy="2554545"/>
          </a:xfrm>
          <a:prstGeom prst="rect">
            <a:avLst/>
          </a:prstGeom>
          <a:solidFill>
            <a:schemeClr val="tx2">
              <a:lumMod val="20000"/>
              <a:lumOff val="80000"/>
            </a:schemeClr>
          </a:solidFill>
          <a:ln w="57150">
            <a:solidFill>
              <a:srgbClr val="0000CC"/>
            </a:solidFill>
          </a:ln>
        </p:spPr>
        <p:txBody>
          <a:bodyPr wrap="square" rtlCol="0">
            <a:spAutoFit/>
          </a:bodyPr>
          <a:lstStyle/>
          <a:p>
            <a:pPr algn="ctr"/>
            <a:r>
              <a:rPr lang="en-US" sz="2000" b="1" dirty="0" smtClean="0">
                <a:latin typeface="Times New Roman" panose="02020603050405020304" pitchFamily="18" charset="0"/>
                <a:cs typeface="Times New Roman" panose="02020603050405020304" pitchFamily="18" charset="0"/>
              </a:rPr>
              <a:t>‘Interfering Parameters’ : gases that reduce precision of NUCAPS temperature or water vapor estimates</a:t>
            </a:r>
            <a:endParaRPr lang="en-US" sz="20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742950" y="5029200"/>
            <a:ext cx="7620000" cy="1015663"/>
          </a:xfrm>
          <a:prstGeom prst="rect">
            <a:avLst/>
          </a:prstGeom>
          <a:solidFill>
            <a:schemeClr val="tx2">
              <a:lumMod val="20000"/>
              <a:lumOff val="80000"/>
            </a:schemeClr>
          </a:solidFill>
          <a:ln w="57150">
            <a:solidFill>
              <a:srgbClr val="0000CC"/>
            </a:solidFill>
          </a:ln>
        </p:spPr>
        <p:txBody>
          <a:bodyPr wrap="square" rtlCol="0">
            <a:spAutoFit/>
          </a:bodyPr>
          <a:lstStyle/>
          <a:p>
            <a:pPr algn="ctr"/>
            <a:r>
              <a:rPr lang="en-US" sz="2000" b="1" dirty="0" err="1" smtClean="0">
                <a:latin typeface="Times New Roman" panose="02020603050405020304" pitchFamily="18" charset="0"/>
                <a:cs typeface="Times New Roman" panose="02020603050405020304" pitchFamily="18" charset="0"/>
              </a:rPr>
              <a:t>d.o.f</a:t>
            </a:r>
            <a:r>
              <a:rPr lang="en-US" sz="2000" b="1" dirty="0" smtClean="0">
                <a:latin typeface="Times New Roman" panose="02020603050405020304" pitchFamily="18" charset="0"/>
                <a:cs typeface="Times New Roman" panose="02020603050405020304" pitchFamily="18" charset="0"/>
              </a:rPr>
              <a:t>. (Degrees Of Freedom) relates to the number of layers that are resolved by NUCAPS data within the troposphere.  </a:t>
            </a:r>
          </a:p>
          <a:p>
            <a:pPr algn="ctr"/>
            <a:r>
              <a:rPr lang="en-US" sz="2000" b="1" dirty="0" smtClean="0">
                <a:latin typeface="Times New Roman" panose="02020603050405020304" pitchFamily="18" charset="0"/>
                <a:cs typeface="Times New Roman" panose="02020603050405020304" pitchFamily="18" charset="0"/>
              </a:rPr>
              <a:t>NUCAPS profiles are smooth!</a:t>
            </a:r>
            <a:endParaRPr lang="en-US" sz="2000" dirty="0">
              <a:latin typeface="Times New Roman" panose="02020603050405020304" pitchFamily="18" charset="0"/>
              <a:cs typeface="Times New Roman" panose="02020603050405020304" pitchFamily="18" charset="0"/>
            </a:endParaRPr>
          </a:p>
        </p:txBody>
      </p:sp>
      <p:sp>
        <p:nvSpPr>
          <p:cNvPr id="15" name="Rounded Rectangle 14"/>
          <p:cNvSpPr/>
          <p:nvPr/>
        </p:nvSpPr>
        <p:spPr>
          <a:xfrm>
            <a:off x="3886200" y="2034493"/>
            <a:ext cx="838200" cy="168422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4267200" y="3718718"/>
            <a:ext cx="0" cy="131048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4895849" y="2034493"/>
            <a:ext cx="1733551" cy="69362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V="1">
            <a:off x="6629400" y="1676400"/>
            <a:ext cx="533400" cy="6096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936172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not use the NWP sounding?</a:t>
            </a:r>
          </a:p>
        </p:txBody>
      </p:sp>
      <p:sp>
        <p:nvSpPr>
          <p:cNvPr id="4" name="Text Placeholder 3"/>
          <p:cNvSpPr>
            <a:spLocks noGrp="1"/>
          </p:cNvSpPr>
          <p:nvPr>
            <p:ph type="body" idx="1"/>
          </p:nvPr>
        </p:nvSpPr>
        <p:spPr/>
        <p:txBody>
          <a:bodyPr/>
          <a:lstStyle/>
          <a:p>
            <a:r>
              <a:rPr lang="en-US" dirty="0" smtClean="0"/>
              <a:t>Observed GOES Visible</a:t>
            </a:r>
            <a:r>
              <a:rPr lang="en-US" dirty="0" smtClean="0">
                <a:solidFill>
                  <a:srgbClr val="FF00FF"/>
                </a:solidFill>
              </a:rPr>
              <a:t>	</a:t>
            </a:r>
            <a:endParaRPr lang="en-US" dirty="0">
              <a:solidFill>
                <a:srgbClr val="FF00FF"/>
              </a:solidFill>
            </a:endParaRPr>
          </a:p>
        </p:txBody>
      </p:sp>
      <p:sp>
        <p:nvSpPr>
          <p:cNvPr id="5" name="Content Placeholder 4"/>
          <p:cNvSpPr>
            <a:spLocks noGrp="1"/>
          </p:cNvSpPr>
          <p:nvPr>
            <p:ph sz="half" idx="2"/>
          </p:nvPr>
        </p:nvSpPr>
        <p:spPr/>
        <p:txBody>
          <a:bodyPr/>
          <a:lstStyle/>
          <a:p>
            <a:endParaRPr lang="en-US" dirty="0"/>
          </a:p>
        </p:txBody>
      </p:sp>
      <p:sp>
        <p:nvSpPr>
          <p:cNvPr id="6" name="Text Placeholder 5"/>
          <p:cNvSpPr>
            <a:spLocks noGrp="1"/>
          </p:cNvSpPr>
          <p:nvPr>
            <p:ph type="body" sz="quarter" idx="3"/>
          </p:nvPr>
        </p:nvSpPr>
        <p:spPr/>
        <p:txBody>
          <a:bodyPr/>
          <a:lstStyle/>
          <a:p>
            <a:r>
              <a:rPr lang="en-US" dirty="0"/>
              <a:t>HRRR 2-hr forecast</a:t>
            </a:r>
          </a:p>
        </p:txBody>
      </p:sp>
      <p:sp>
        <p:nvSpPr>
          <p:cNvPr id="7" name="Content Placeholder 6"/>
          <p:cNvSpPr>
            <a:spLocks noGrp="1"/>
          </p:cNvSpPr>
          <p:nvPr>
            <p:ph sz="quarter" idx="4"/>
          </p:nvPr>
        </p:nvSpPr>
        <p:spPr/>
        <p:txBody>
          <a:bodyPr/>
          <a:lstStyle/>
          <a:p>
            <a:endParaRPr lang="en-US" dirty="0"/>
          </a:p>
        </p:txBody>
      </p:sp>
      <p:pic>
        <p:nvPicPr>
          <p:cNvPr id="18434" name="Picture 2" descr="V:\SOO\GOES-R_PG-2015 meeting\A2-images\hrrr-CR-1-19Z.png"/>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4648201" y="2133600"/>
            <a:ext cx="4038599" cy="2941154"/>
          </a:xfrm>
          <a:prstGeom prst="rect">
            <a:avLst/>
          </a:prstGeom>
          <a:noFill/>
          <a:extLst>
            <a:ext uri="{909E8E84-426E-40DD-AFC4-6F175D3DCCD1}">
              <a14:hiddenFill xmlns:a14="http://schemas.microsoft.com/office/drawing/2010/main">
                <a:solidFill>
                  <a:srgbClr val="FFFFFF"/>
                </a:solidFill>
              </a14:hiddenFill>
            </a:ext>
          </a:extLst>
        </p:spPr>
      </p:pic>
      <p:pic>
        <p:nvPicPr>
          <p:cNvPr id="9" name="PPTShape_0" descr="V:\SOO\GOES-R_PG-2015 meeting\A2-images\VIS-PUB.png"/>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457200" y="2189093"/>
            <a:ext cx="4038600" cy="2885661"/>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5352036" y="3810000"/>
            <a:ext cx="4572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Oval 10"/>
          <p:cNvSpPr/>
          <p:nvPr/>
        </p:nvSpPr>
        <p:spPr>
          <a:xfrm>
            <a:off x="1905000" y="3886200"/>
            <a:ext cx="4572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4648201" y="5115895"/>
            <a:ext cx="3410677" cy="646331"/>
          </a:xfrm>
          <a:prstGeom prst="rect">
            <a:avLst/>
          </a:prstGeom>
        </p:spPr>
        <p:txBody>
          <a:bodyPr wrap="none">
            <a:spAutoFit/>
          </a:bodyPr>
          <a:lstStyle/>
          <a:p>
            <a:r>
              <a:rPr lang="en-US" i="1" dirty="0">
                <a:solidFill>
                  <a:prstClr val="black"/>
                </a:solidFill>
              </a:rPr>
              <a:t>1900 UTC June 16, </a:t>
            </a:r>
            <a:r>
              <a:rPr lang="en-US" i="1" dirty="0" smtClean="0">
                <a:solidFill>
                  <a:prstClr val="black"/>
                </a:solidFill>
              </a:rPr>
              <a:t>2015</a:t>
            </a:r>
            <a:endParaRPr lang="en-US" dirty="0" smtClean="0">
              <a:solidFill>
                <a:prstClr val="black"/>
              </a:solidFill>
            </a:endParaRPr>
          </a:p>
          <a:p>
            <a:r>
              <a:rPr lang="en-US" dirty="0" smtClean="0">
                <a:solidFill>
                  <a:prstClr val="black"/>
                </a:solidFill>
              </a:rPr>
              <a:t>Atmosphere with deep convection</a:t>
            </a:r>
            <a:endParaRPr lang="en-US" dirty="0">
              <a:solidFill>
                <a:prstClr val="black"/>
              </a:solidFill>
            </a:endParaRPr>
          </a:p>
        </p:txBody>
      </p:sp>
      <p:sp>
        <p:nvSpPr>
          <p:cNvPr id="13" name="Rectangle 12"/>
          <p:cNvSpPr/>
          <p:nvPr/>
        </p:nvSpPr>
        <p:spPr>
          <a:xfrm>
            <a:off x="457200" y="5115895"/>
            <a:ext cx="3169650" cy="615553"/>
          </a:xfrm>
          <a:prstGeom prst="rect">
            <a:avLst/>
          </a:prstGeom>
        </p:spPr>
        <p:txBody>
          <a:bodyPr wrap="none">
            <a:spAutoFit/>
          </a:bodyPr>
          <a:lstStyle/>
          <a:p>
            <a:r>
              <a:rPr lang="en-US" sz="1600" i="1" dirty="0" smtClean="0">
                <a:solidFill>
                  <a:prstClr val="black"/>
                </a:solidFill>
              </a:rPr>
              <a:t>1900 UTC June 16, 2015</a:t>
            </a:r>
          </a:p>
          <a:p>
            <a:r>
              <a:rPr lang="en-US" dirty="0" smtClean="0">
                <a:solidFill>
                  <a:prstClr val="black"/>
                </a:solidFill>
              </a:rPr>
              <a:t>Atmosphere with clear, blue sky</a:t>
            </a:r>
            <a:endParaRPr lang="en-US" dirty="0">
              <a:solidFill>
                <a:prstClr val="black"/>
              </a:solidFill>
            </a:endParaRPr>
          </a:p>
        </p:txBody>
      </p:sp>
      <p:sp>
        <p:nvSpPr>
          <p:cNvPr id="3" name="TextBox 2"/>
          <p:cNvSpPr txBox="1"/>
          <p:nvPr/>
        </p:nvSpPr>
        <p:spPr>
          <a:xfrm>
            <a:off x="7336821" y="2189093"/>
            <a:ext cx="1408847" cy="646331"/>
          </a:xfrm>
          <a:prstGeom prst="rect">
            <a:avLst/>
          </a:prstGeom>
          <a:noFill/>
        </p:spPr>
        <p:txBody>
          <a:bodyPr wrap="none" rtlCol="0">
            <a:spAutoFit/>
          </a:bodyPr>
          <a:lstStyle/>
          <a:p>
            <a:r>
              <a:rPr lang="en-US" dirty="0" smtClean="0">
                <a:solidFill>
                  <a:srgbClr val="FFFF00"/>
                </a:solidFill>
              </a:rPr>
              <a:t>2 hr fcst</a:t>
            </a:r>
          </a:p>
          <a:p>
            <a:r>
              <a:rPr lang="en-US" dirty="0" smtClean="0">
                <a:solidFill>
                  <a:srgbClr val="FFFF00"/>
                </a:solidFill>
              </a:rPr>
              <a:t>from 17Z run</a:t>
            </a:r>
            <a:endParaRPr lang="en-US" dirty="0">
              <a:solidFill>
                <a:srgbClr val="FFFF00"/>
              </a:solidFill>
            </a:endParaRPr>
          </a:p>
        </p:txBody>
      </p:sp>
      <p:sp>
        <p:nvSpPr>
          <p:cNvPr id="12" name="TextBox 11"/>
          <p:cNvSpPr txBox="1"/>
          <p:nvPr/>
        </p:nvSpPr>
        <p:spPr>
          <a:xfrm>
            <a:off x="685801" y="6251287"/>
            <a:ext cx="7620000" cy="369332"/>
          </a:xfrm>
          <a:prstGeom prst="rect">
            <a:avLst/>
          </a:prstGeom>
          <a:noFill/>
        </p:spPr>
        <p:txBody>
          <a:bodyPr wrap="square" rtlCol="0">
            <a:spAutoFit/>
          </a:bodyPr>
          <a:lstStyle/>
          <a:p>
            <a:r>
              <a:rPr lang="en-US" dirty="0" smtClean="0"/>
              <a:t> </a:t>
            </a:r>
            <a:r>
              <a:rPr lang="en-US" dirty="0"/>
              <a:t>Subject to NWP issues/errors;  soundings might be within model </a:t>
            </a:r>
            <a:r>
              <a:rPr lang="en-US" dirty="0" smtClean="0"/>
              <a:t>convection</a:t>
            </a:r>
            <a:endParaRPr lang="en-US" dirty="0"/>
          </a:p>
        </p:txBody>
      </p:sp>
    </p:spTree>
    <p:custDataLst>
      <p:tags r:id="rId1"/>
    </p:custDataLst>
    <p:extLst>
      <p:ext uri="{BB962C8B-B14F-4D97-AF65-F5344CB8AC3E}">
        <p14:creationId xmlns:p14="http://schemas.microsoft.com/office/powerpoint/2010/main" val="13594317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321168"/>
          </a:xfrm>
          <a:prstGeom prst="rect">
            <a:avLst/>
          </a:prstGeom>
        </p:spPr>
      </p:pic>
      <p:sp>
        <p:nvSpPr>
          <p:cNvPr id="4" name="TextBox 3"/>
          <p:cNvSpPr txBox="1"/>
          <p:nvPr/>
        </p:nvSpPr>
        <p:spPr>
          <a:xfrm>
            <a:off x="1295400" y="5630875"/>
            <a:ext cx="6050311" cy="1200329"/>
          </a:xfrm>
          <a:prstGeom prst="rect">
            <a:avLst/>
          </a:prstGeom>
          <a:solidFill>
            <a:schemeClr val="bg1">
              <a:lumMod val="75000"/>
            </a:schemeClr>
          </a:solidFill>
        </p:spPr>
        <p:txBody>
          <a:bodyPr wrap="none" rtlCol="0">
            <a:spAutoFit/>
          </a:bodyPr>
          <a:lstStyle/>
          <a:p>
            <a:pPr algn="ctr"/>
            <a:r>
              <a:rPr lang="en-US" dirty="0" smtClean="0"/>
              <a:t>In the WFO AWIPS, </a:t>
            </a:r>
          </a:p>
          <a:p>
            <a:pPr algn="ctr"/>
            <a:r>
              <a:rPr lang="en-US" dirty="0" smtClean="0"/>
              <a:t>NUCAPS soundings are under </a:t>
            </a:r>
          </a:p>
          <a:p>
            <a:pPr algn="ctr"/>
            <a:r>
              <a:rPr lang="en-US" dirty="0" smtClean="0"/>
              <a:t>Satellite &gt; S-NPP and NOAA-20 &gt; NUCAPS Sounding Availability</a:t>
            </a:r>
          </a:p>
          <a:p>
            <a:pPr algn="ctr"/>
            <a:r>
              <a:rPr lang="en-US" dirty="0" smtClean="0"/>
              <a:t>(right above ‘</a:t>
            </a:r>
            <a:r>
              <a:rPr lang="en-US" dirty="0" err="1" smtClean="0"/>
              <a:t>GriddedNUCAPS</a:t>
            </a:r>
            <a:r>
              <a:rPr lang="en-US" dirty="0" smtClean="0"/>
              <a:t>’)</a:t>
            </a:r>
            <a:endParaRPr lang="en-US" dirty="0"/>
          </a:p>
        </p:txBody>
      </p:sp>
      <p:sp>
        <p:nvSpPr>
          <p:cNvPr id="5" name="Oval 4"/>
          <p:cNvSpPr/>
          <p:nvPr/>
        </p:nvSpPr>
        <p:spPr>
          <a:xfrm>
            <a:off x="2590800" y="76200"/>
            <a:ext cx="685800" cy="348343"/>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743200" y="3276600"/>
            <a:ext cx="914400" cy="348343"/>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572000" y="4724400"/>
            <a:ext cx="1676400" cy="6858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9543233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9545"/>
            <a:ext cx="9144000" cy="5818909"/>
          </a:xfrm>
          <a:prstGeom prst="rect">
            <a:avLst/>
          </a:prstGeom>
        </p:spPr>
      </p:pic>
      <p:sp>
        <p:nvSpPr>
          <p:cNvPr id="4" name="TextBox 3"/>
          <p:cNvSpPr txBox="1"/>
          <p:nvPr/>
        </p:nvSpPr>
        <p:spPr>
          <a:xfrm>
            <a:off x="5154810" y="6193007"/>
            <a:ext cx="3831946" cy="646331"/>
          </a:xfrm>
          <a:prstGeom prst="rect">
            <a:avLst/>
          </a:prstGeom>
          <a:solidFill>
            <a:srgbClr val="0000CC"/>
          </a:solidFill>
        </p:spPr>
        <p:txBody>
          <a:bodyPr wrap="none" rtlCol="0">
            <a:spAutoFit/>
          </a:bodyPr>
          <a:lstStyle/>
          <a:p>
            <a:r>
              <a:rPr lang="en-US" dirty="0" smtClean="0">
                <a:solidFill>
                  <a:schemeClr val="bg1">
                    <a:lumMod val="85000"/>
                  </a:schemeClr>
                </a:solidFill>
              </a:rPr>
              <a:t>The swath of points will typically show </a:t>
            </a:r>
          </a:p>
          <a:p>
            <a:r>
              <a:rPr lang="en-US" dirty="0" smtClean="0">
                <a:solidFill>
                  <a:schemeClr val="bg1">
                    <a:lumMod val="85000"/>
                  </a:schemeClr>
                </a:solidFill>
              </a:rPr>
              <a:t>up about 60-75 minutes after the pass</a:t>
            </a:r>
            <a:endParaRPr lang="en-US" dirty="0">
              <a:solidFill>
                <a:schemeClr val="bg1">
                  <a:lumMod val="85000"/>
                </a:schemeClr>
              </a:solidFill>
            </a:endParaRPr>
          </a:p>
        </p:txBody>
      </p:sp>
      <p:sp>
        <p:nvSpPr>
          <p:cNvPr id="5" name="TextBox 4"/>
          <p:cNvSpPr txBox="1"/>
          <p:nvPr/>
        </p:nvSpPr>
        <p:spPr>
          <a:xfrm>
            <a:off x="3816366" y="1143000"/>
            <a:ext cx="5170390" cy="1015663"/>
          </a:xfrm>
          <a:prstGeom prst="rect">
            <a:avLst/>
          </a:prstGeom>
          <a:solidFill>
            <a:schemeClr val="bg1">
              <a:lumMod val="75000"/>
            </a:schemeClr>
          </a:solidFill>
        </p:spPr>
        <p:txBody>
          <a:bodyPr wrap="none" rtlCol="0">
            <a:spAutoFit/>
          </a:bodyPr>
          <a:lstStyle/>
          <a:p>
            <a:r>
              <a:rPr lang="en-US" sz="2000" b="1" dirty="0" smtClean="0">
                <a:solidFill>
                  <a:srgbClr val="00FF00"/>
                </a:solidFill>
              </a:rPr>
              <a:t>Green Dots</a:t>
            </a:r>
            <a:r>
              <a:rPr lang="en-US" sz="2000" b="1" dirty="0" smtClean="0">
                <a:solidFill>
                  <a:schemeClr val="tx1">
                    <a:lumMod val="75000"/>
                    <a:lumOff val="25000"/>
                  </a:schemeClr>
                </a:solidFill>
              </a:rPr>
              <a:t>:  Retrievals Completed Successfully</a:t>
            </a:r>
          </a:p>
          <a:p>
            <a:r>
              <a:rPr lang="en-US" sz="2000" b="1" dirty="0" smtClean="0">
                <a:solidFill>
                  <a:srgbClr val="FFFF00"/>
                </a:solidFill>
              </a:rPr>
              <a:t>Yellow Dots</a:t>
            </a:r>
            <a:r>
              <a:rPr lang="en-US" sz="2000" b="1" dirty="0" smtClean="0">
                <a:solidFill>
                  <a:schemeClr val="tx1">
                    <a:lumMod val="75000"/>
                    <a:lumOff val="25000"/>
                  </a:schemeClr>
                </a:solidFill>
              </a:rPr>
              <a:t>:  IR Retrieval Failed</a:t>
            </a:r>
          </a:p>
          <a:p>
            <a:r>
              <a:rPr lang="en-US" sz="2000" b="1" dirty="0" smtClean="0">
                <a:solidFill>
                  <a:srgbClr val="FF0000"/>
                </a:solidFill>
              </a:rPr>
              <a:t>Red Dots</a:t>
            </a:r>
            <a:r>
              <a:rPr lang="en-US" sz="2000" b="1" dirty="0" smtClean="0">
                <a:solidFill>
                  <a:schemeClr val="tx1">
                    <a:lumMod val="75000"/>
                    <a:lumOff val="25000"/>
                  </a:schemeClr>
                </a:solidFill>
              </a:rPr>
              <a:t>:  IR and Microwave Retrievals failed</a:t>
            </a:r>
            <a:endParaRPr lang="en-US" sz="2000" b="1" dirty="0">
              <a:solidFill>
                <a:schemeClr val="tx1">
                  <a:lumMod val="75000"/>
                  <a:lumOff val="25000"/>
                </a:schemeClr>
              </a:solidFill>
            </a:endParaRPr>
          </a:p>
        </p:txBody>
      </p:sp>
    </p:spTree>
    <p:custDataLst>
      <p:tags r:id="rId1"/>
    </p:custDataLst>
    <p:extLst>
      <p:ext uri="{BB962C8B-B14F-4D97-AF65-F5344CB8AC3E}">
        <p14:creationId xmlns:p14="http://schemas.microsoft.com/office/powerpoint/2010/main" val="19873101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9545"/>
            <a:ext cx="9144000" cy="5818909"/>
          </a:xfrm>
          <a:prstGeom prst="rect">
            <a:avLst/>
          </a:prstGeom>
        </p:spPr>
      </p:pic>
      <p:sp>
        <p:nvSpPr>
          <p:cNvPr id="3" name="TextBox 2"/>
          <p:cNvSpPr txBox="1"/>
          <p:nvPr/>
        </p:nvSpPr>
        <p:spPr>
          <a:xfrm>
            <a:off x="5410200" y="152400"/>
            <a:ext cx="3527569" cy="1754326"/>
          </a:xfrm>
          <a:prstGeom prst="rect">
            <a:avLst/>
          </a:prstGeom>
          <a:solidFill>
            <a:srgbClr val="0000CC"/>
          </a:solidFill>
        </p:spPr>
        <p:txBody>
          <a:bodyPr wrap="none" rtlCol="0">
            <a:spAutoFit/>
          </a:bodyPr>
          <a:lstStyle/>
          <a:p>
            <a:r>
              <a:rPr lang="en-US" dirty="0" smtClean="0">
                <a:solidFill>
                  <a:schemeClr val="bg1">
                    <a:lumMod val="85000"/>
                  </a:schemeClr>
                </a:solidFill>
              </a:rPr>
              <a:t>Plotting points on satellite imagery</a:t>
            </a:r>
          </a:p>
          <a:p>
            <a:r>
              <a:rPr lang="en-US" dirty="0">
                <a:solidFill>
                  <a:schemeClr val="bg1">
                    <a:lumMod val="85000"/>
                  </a:schemeClr>
                </a:solidFill>
              </a:rPr>
              <a:t>h</a:t>
            </a:r>
            <a:r>
              <a:rPr lang="en-US" dirty="0" smtClean="0">
                <a:solidFill>
                  <a:schemeClr val="bg1">
                    <a:lumMod val="85000"/>
                  </a:schemeClr>
                </a:solidFill>
              </a:rPr>
              <a:t>elps you anticipate what you’ll see</a:t>
            </a:r>
          </a:p>
          <a:p>
            <a:endParaRPr lang="en-US" dirty="0">
              <a:solidFill>
                <a:schemeClr val="bg1">
                  <a:lumMod val="85000"/>
                </a:schemeClr>
              </a:solidFill>
            </a:endParaRPr>
          </a:p>
          <a:p>
            <a:r>
              <a:rPr lang="en-US" dirty="0" smtClean="0">
                <a:solidFill>
                  <a:srgbClr val="00FF00"/>
                </a:solidFill>
              </a:rPr>
              <a:t>Green</a:t>
            </a:r>
            <a:r>
              <a:rPr lang="en-US" dirty="0" smtClean="0">
                <a:solidFill>
                  <a:schemeClr val="bg1">
                    <a:lumMod val="85000"/>
                  </a:schemeClr>
                </a:solidFill>
              </a:rPr>
              <a:t>:  Mostly Clear Skies</a:t>
            </a:r>
          </a:p>
          <a:p>
            <a:r>
              <a:rPr lang="en-US" dirty="0" smtClean="0">
                <a:solidFill>
                  <a:srgbClr val="FFFF00"/>
                </a:solidFill>
              </a:rPr>
              <a:t>Yellow</a:t>
            </a:r>
            <a:r>
              <a:rPr lang="en-US" dirty="0" smtClean="0">
                <a:solidFill>
                  <a:schemeClr val="bg1">
                    <a:lumMod val="85000"/>
                  </a:schemeClr>
                </a:solidFill>
              </a:rPr>
              <a:t>:  Mostly Cloudy Skies</a:t>
            </a:r>
          </a:p>
          <a:p>
            <a:r>
              <a:rPr lang="en-US" dirty="0" smtClean="0">
                <a:solidFill>
                  <a:srgbClr val="FF0000"/>
                </a:solidFill>
              </a:rPr>
              <a:t>Red</a:t>
            </a:r>
            <a:r>
              <a:rPr lang="en-US" dirty="0" smtClean="0">
                <a:solidFill>
                  <a:schemeClr val="bg1">
                    <a:lumMod val="85000"/>
                  </a:schemeClr>
                </a:solidFill>
              </a:rPr>
              <a:t>:  Precipitation more likely</a:t>
            </a:r>
            <a:endParaRPr lang="en-US" dirty="0">
              <a:solidFill>
                <a:schemeClr val="bg1">
                  <a:lumMod val="85000"/>
                </a:schemeClr>
              </a:solidFill>
            </a:endParaRPr>
          </a:p>
        </p:txBody>
      </p:sp>
    </p:spTree>
    <p:custDataLst>
      <p:tags r:id="rId1"/>
    </p:custDataLst>
    <p:extLst>
      <p:ext uri="{BB962C8B-B14F-4D97-AF65-F5344CB8AC3E}">
        <p14:creationId xmlns:p14="http://schemas.microsoft.com/office/powerpoint/2010/main" val="5704152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9545"/>
            <a:ext cx="9144000" cy="5818909"/>
          </a:xfrm>
          <a:prstGeom prst="rect">
            <a:avLst/>
          </a:prstGeom>
        </p:spPr>
      </p:pic>
    </p:spTree>
    <p:custDataLst>
      <p:tags r:id="rId1"/>
    </p:custDataLst>
    <p:extLst>
      <p:ext uri="{BB962C8B-B14F-4D97-AF65-F5344CB8AC3E}">
        <p14:creationId xmlns:p14="http://schemas.microsoft.com/office/powerpoint/2010/main" val="15877890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9144000" cy="5334000"/>
          </a:xfrm>
          <a:prstGeom prst="rect">
            <a:avLst/>
          </a:prstGeom>
        </p:spPr>
      </p:pic>
      <p:sp>
        <p:nvSpPr>
          <p:cNvPr id="3" name="TextBox 2"/>
          <p:cNvSpPr txBox="1"/>
          <p:nvPr/>
        </p:nvSpPr>
        <p:spPr>
          <a:xfrm>
            <a:off x="1752600" y="89232"/>
            <a:ext cx="5638800" cy="646331"/>
          </a:xfrm>
          <a:prstGeom prst="rect">
            <a:avLst/>
          </a:prstGeom>
          <a:noFill/>
        </p:spPr>
        <p:txBody>
          <a:bodyPr wrap="square" rtlCol="0">
            <a:spAutoFit/>
          </a:bodyPr>
          <a:lstStyle/>
          <a:p>
            <a:r>
              <a:rPr lang="en-US" dirty="0" smtClean="0"/>
              <a:t>There is a lot of data to process through!  It can be tedious to click on each dot and view the soundings that way</a:t>
            </a:r>
            <a:endParaRPr lang="en-US" dirty="0"/>
          </a:p>
        </p:txBody>
      </p:sp>
    </p:spTree>
    <p:custDataLst>
      <p:tags r:id="rId1"/>
    </p:custDataLst>
    <p:extLst>
      <p:ext uri="{BB962C8B-B14F-4D97-AF65-F5344CB8AC3E}">
        <p14:creationId xmlns:p14="http://schemas.microsoft.com/office/powerpoint/2010/main" val="14163049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9144000" cy="5334000"/>
          </a:xfrm>
          <a:prstGeom prst="rect">
            <a:avLst/>
          </a:prstGeom>
        </p:spPr>
      </p:pic>
      <p:sp>
        <p:nvSpPr>
          <p:cNvPr id="4" name="TextBox 3"/>
          <p:cNvSpPr txBox="1"/>
          <p:nvPr/>
        </p:nvSpPr>
        <p:spPr>
          <a:xfrm>
            <a:off x="1066800" y="89232"/>
            <a:ext cx="7162800" cy="369332"/>
          </a:xfrm>
          <a:prstGeom prst="rect">
            <a:avLst/>
          </a:prstGeom>
          <a:noFill/>
        </p:spPr>
        <p:txBody>
          <a:bodyPr wrap="square" rtlCol="0">
            <a:spAutoFit/>
          </a:bodyPr>
          <a:lstStyle/>
          <a:p>
            <a:r>
              <a:rPr lang="en-US" dirty="0" smtClean="0"/>
              <a:t>Solution:  Use Popup </a:t>
            </a:r>
            <a:r>
              <a:rPr lang="en-US" dirty="0" err="1" smtClean="0"/>
              <a:t>SkewTs</a:t>
            </a:r>
            <a:r>
              <a:rPr lang="en-US" dirty="0" smtClean="0"/>
              <a:t>; they are available under the ‘Volume’ tab</a:t>
            </a:r>
            <a:endParaRPr lang="en-US" dirty="0"/>
          </a:p>
        </p:txBody>
      </p:sp>
    </p:spTree>
    <p:custDataLst>
      <p:tags r:id="rId1"/>
    </p:custDataLst>
    <p:extLst>
      <p:ext uri="{BB962C8B-B14F-4D97-AF65-F5344CB8AC3E}">
        <p14:creationId xmlns:p14="http://schemas.microsoft.com/office/powerpoint/2010/main" val="8882041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9144000" cy="5334000"/>
          </a:xfrm>
          <a:prstGeom prst="rect">
            <a:avLst/>
          </a:prstGeom>
        </p:spPr>
      </p:pic>
      <p:sp>
        <p:nvSpPr>
          <p:cNvPr id="3" name="TextBox 2"/>
          <p:cNvSpPr txBox="1"/>
          <p:nvPr/>
        </p:nvSpPr>
        <p:spPr>
          <a:xfrm>
            <a:off x="1066800" y="89232"/>
            <a:ext cx="7162800" cy="646331"/>
          </a:xfrm>
          <a:prstGeom prst="rect">
            <a:avLst/>
          </a:prstGeom>
          <a:noFill/>
        </p:spPr>
        <p:txBody>
          <a:bodyPr wrap="square" rtlCol="0">
            <a:spAutoFit/>
          </a:bodyPr>
          <a:lstStyle/>
          <a:p>
            <a:r>
              <a:rPr lang="en-US" dirty="0" smtClean="0"/>
              <a:t>After clicking on Popup </a:t>
            </a:r>
            <a:r>
              <a:rPr lang="en-US" dirty="0" err="1" smtClean="0"/>
              <a:t>SkewTs</a:t>
            </a:r>
            <a:r>
              <a:rPr lang="en-US" dirty="0" smtClean="0"/>
              <a:t> under the ‘Volume’ tab, right-click in the window to bring up the ‘Sample’ menu – and choose ‘NUCAPS’</a:t>
            </a:r>
            <a:endParaRPr lang="en-US" dirty="0"/>
          </a:p>
        </p:txBody>
      </p:sp>
      <p:cxnSp>
        <p:nvCxnSpPr>
          <p:cNvPr id="5" name="Straight Arrow Connector 4"/>
          <p:cNvCxnSpPr/>
          <p:nvPr/>
        </p:nvCxnSpPr>
        <p:spPr>
          <a:xfrm flipH="1">
            <a:off x="4953000" y="685800"/>
            <a:ext cx="1600200" cy="251460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50429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9144000" cy="5334000"/>
          </a:xfrm>
          <a:prstGeom prst="rect">
            <a:avLst/>
          </a:prstGeom>
        </p:spPr>
      </p:pic>
      <p:sp>
        <p:nvSpPr>
          <p:cNvPr id="3" name="TextBox 2"/>
          <p:cNvSpPr txBox="1"/>
          <p:nvPr/>
        </p:nvSpPr>
        <p:spPr>
          <a:xfrm>
            <a:off x="1066800" y="89232"/>
            <a:ext cx="7162800" cy="369332"/>
          </a:xfrm>
          <a:prstGeom prst="rect">
            <a:avLst/>
          </a:prstGeom>
          <a:noFill/>
        </p:spPr>
        <p:txBody>
          <a:bodyPr wrap="square" rtlCol="0">
            <a:spAutoFit/>
          </a:bodyPr>
          <a:lstStyle/>
          <a:p>
            <a:r>
              <a:rPr lang="en-US" dirty="0" smtClean="0"/>
              <a:t>Also:  toggle  ‘Sample’ to on</a:t>
            </a:r>
            <a:endParaRPr lang="en-US" dirty="0"/>
          </a:p>
        </p:txBody>
      </p:sp>
      <p:cxnSp>
        <p:nvCxnSpPr>
          <p:cNvPr id="4" name="Straight Arrow Connector 3"/>
          <p:cNvCxnSpPr/>
          <p:nvPr/>
        </p:nvCxnSpPr>
        <p:spPr>
          <a:xfrm>
            <a:off x="2971800" y="458564"/>
            <a:ext cx="152400" cy="4799236"/>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045503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609600"/>
            <a:ext cx="9067800" cy="4525963"/>
          </a:xfrm>
        </p:spPr>
        <p:txBody>
          <a:bodyPr>
            <a:normAutofit/>
          </a:bodyPr>
          <a:lstStyle/>
          <a:p>
            <a:r>
              <a:rPr lang="en-US" b="1" dirty="0" smtClean="0"/>
              <a:t> </a:t>
            </a:r>
            <a:r>
              <a:rPr lang="en-US" sz="2800" b="1" dirty="0" smtClean="0">
                <a:solidFill>
                  <a:srgbClr val="FF0000"/>
                </a:solidFill>
              </a:rPr>
              <a:t>N</a:t>
            </a:r>
            <a:r>
              <a:rPr lang="en-US" sz="2800" dirty="0" smtClean="0"/>
              <a:t>OAA-</a:t>
            </a:r>
            <a:r>
              <a:rPr lang="en-US" sz="2800" b="1" dirty="0" smtClean="0">
                <a:solidFill>
                  <a:srgbClr val="FF0000"/>
                </a:solidFill>
              </a:rPr>
              <a:t>U</a:t>
            </a:r>
            <a:r>
              <a:rPr lang="en-US" sz="2800" dirty="0" smtClean="0"/>
              <a:t>nique </a:t>
            </a:r>
            <a:r>
              <a:rPr lang="en-US" sz="2800" b="1" dirty="0" smtClean="0">
                <a:solidFill>
                  <a:srgbClr val="FF0000"/>
                </a:solidFill>
              </a:rPr>
              <a:t>C</a:t>
            </a:r>
            <a:r>
              <a:rPr lang="en-US" sz="2800" dirty="0" smtClean="0"/>
              <a:t>ombined </a:t>
            </a:r>
            <a:r>
              <a:rPr lang="en-US" sz="2800" b="1" dirty="0" smtClean="0">
                <a:solidFill>
                  <a:srgbClr val="FF0000"/>
                </a:solidFill>
              </a:rPr>
              <a:t>A</a:t>
            </a:r>
            <a:r>
              <a:rPr lang="en-US" sz="2800" dirty="0" smtClean="0"/>
              <a:t>tmospheric </a:t>
            </a:r>
            <a:r>
              <a:rPr lang="en-US" sz="2800" b="1" dirty="0" smtClean="0">
                <a:solidFill>
                  <a:srgbClr val="FF0000"/>
                </a:solidFill>
              </a:rPr>
              <a:t>P</a:t>
            </a:r>
            <a:r>
              <a:rPr lang="en-US" sz="2800" dirty="0" smtClean="0"/>
              <a:t>rocessing </a:t>
            </a:r>
            <a:r>
              <a:rPr lang="en-US" sz="2800" b="1" dirty="0" smtClean="0">
                <a:solidFill>
                  <a:srgbClr val="FF0000"/>
                </a:solidFill>
              </a:rPr>
              <a:t>S</a:t>
            </a:r>
            <a:r>
              <a:rPr lang="en-US" sz="2800" dirty="0" smtClean="0"/>
              <a:t>ystem</a:t>
            </a:r>
          </a:p>
          <a:p>
            <a:pPr lvl="1"/>
            <a:r>
              <a:rPr lang="en-US" dirty="0" smtClean="0"/>
              <a:t>What is Combined?</a:t>
            </a:r>
          </a:p>
          <a:p>
            <a:pPr lvl="2"/>
            <a:r>
              <a:rPr lang="en-US" dirty="0" smtClean="0"/>
              <a:t>NOAA-20 </a:t>
            </a:r>
          </a:p>
          <a:p>
            <a:pPr lvl="3"/>
            <a:r>
              <a:rPr lang="en-US" dirty="0" err="1" smtClean="0"/>
              <a:t>CrIS</a:t>
            </a:r>
            <a:r>
              <a:rPr lang="en-US" dirty="0" smtClean="0"/>
              <a:t>:  Cross-track Infrared Sounder (</a:t>
            </a:r>
            <a:r>
              <a:rPr lang="en-US" sz="1500" dirty="0" smtClean="0"/>
              <a:t>1305 channels</a:t>
            </a:r>
            <a:r>
              <a:rPr lang="en-US" dirty="0" smtClean="0"/>
              <a:t>)</a:t>
            </a:r>
          </a:p>
          <a:p>
            <a:pPr lvl="3"/>
            <a:r>
              <a:rPr lang="en-US" dirty="0" smtClean="0"/>
              <a:t>ATMS:  Advanced Technology Microwave Sounder (</a:t>
            </a:r>
            <a:r>
              <a:rPr lang="en-US" sz="1500" dirty="0" smtClean="0"/>
              <a:t>22 channels</a:t>
            </a:r>
            <a:r>
              <a:rPr lang="en-US" dirty="0" smtClean="0"/>
              <a:t>)</a:t>
            </a:r>
          </a:p>
          <a:p>
            <a:r>
              <a:rPr lang="en-US" dirty="0" smtClean="0"/>
              <a:t>Overpass Times:</a:t>
            </a:r>
          </a:p>
          <a:p>
            <a:pPr lvl="2"/>
            <a:r>
              <a:rPr lang="en-US" dirty="0" smtClean="0"/>
              <a:t>NOAA-20</a:t>
            </a:r>
          </a:p>
          <a:p>
            <a:pPr lvl="3"/>
            <a:r>
              <a:rPr lang="en-US" dirty="0" smtClean="0"/>
              <a:t>East Coast:  05z/17z</a:t>
            </a:r>
          </a:p>
          <a:p>
            <a:pPr lvl="3"/>
            <a:r>
              <a:rPr lang="en-US" dirty="0" smtClean="0"/>
              <a:t>Plains 06z/18z</a:t>
            </a:r>
          </a:p>
          <a:p>
            <a:pPr lvl="3"/>
            <a:r>
              <a:rPr lang="en-US" dirty="0" smtClean="0"/>
              <a:t>West Coast 09z/21z</a:t>
            </a:r>
          </a:p>
          <a:p>
            <a:pPr marL="1371600" lvl="3" indent="0">
              <a:buNone/>
            </a:pPr>
            <a:endParaRPr lang="en-US" dirty="0" smtClean="0"/>
          </a:p>
        </p:txBody>
      </p:sp>
      <p:pic>
        <p:nvPicPr>
          <p:cNvPr id="4" name="Picture 3"/>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6808301" y="1166213"/>
            <a:ext cx="2187782" cy="1288271"/>
          </a:xfrm>
          <a:prstGeom prst="rect">
            <a:avLst/>
          </a:prstGeom>
        </p:spPr>
      </p:pic>
      <p:sp>
        <p:nvSpPr>
          <p:cNvPr id="2" name="Title 1"/>
          <p:cNvSpPr>
            <a:spLocks noGrp="1"/>
          </p:cNvSpPr>
          <p:nvPr>
            <p:ph type="title"/>
          </p:nvPr>
        </p:nvSpPr>
        <p:spPr>
          <a:xfrm>
            <a:off x="511428" y="36786"/>
            <a:ext cx="8229600" cy="792162"/>
          </a:xfrm>
        </p:spPr>
        <p:txBody>
          <a:bodyPr/>
          <a:lstStyle/>
          <a:p>
            <a:r>
              <a:rPr lang="en-US" dirty="0" smtClean="0"/>
              <a:t>NUCAPS</a:t>
            </a:r>
            <a:endParaRPr lang="en-US" dirty="0"/>
          </a:p>
        </p:txBody>
      </p:sp>
      <p:sp>
        <p:nvSpPr>
          <p:cNvPr id="10" name="TextBox 9"/>
          <p:cNvSpPr txBox="1"/>
          <p:nvPr/>
        </p:nvSpPr>
        <p:spPr>
          <a:xfrm>
            <a:off x="177610" y="6060213"/>
            <a:ext cx="1883785" cy="646331"/>
          </a:xfrm>
          <a:prstGeom prst="rect">
            <a:avLst/>
          </a:prstGeom>
          <a:noFill/>
        </p:spPr>
        <p:txBody>
          <a:bodyPr wrap="none" rtlCol="0">
            <a:spAutoFit/>
          </a:bodyPr>
          <a:lstStyle/>
          <a:p>
            <a:pPr algn="ctr"/>
            <a:r>
              <a:rPr lang="en-US" b="1" dirty="0" smtClean="0">
                <a:solidFill>
                  <a:srgbClr val="FF0000"/>
                </a:solidFill>
              </a:rPr>
              <a:t>CONUS Data Flow</a:t>
            </a:r>
          </a:p>
          <a:p>
            <a:pPr algn="ctr"/>
            <a:r>
              <a:rPr lang="en-US" b="1" dirty="0" smtClean="0">
                <a:solidFill>
                  <a:srgbClr val="FF0000"/>
                </a:solidFill>
              </a:rPr>
              <a:t>~60 minutes</a:t>
            </a:r>
            <a:endParaRPr lang="en-US" b="1" dirty="0">
              <a:solidFill>
                <a:srgbClr val="FF0000"/>
              </a:solidFill>
            </a:endParaRPr>
          </a:p>
        </p:txBody>
      </p:sp>
      <p:sp>
        <p:nvSpPr>
          <p:cNvPr id="11" name="TextBox 10"/>
          <p:cNvSpPr txBox="1"/>
          <p:nvPr/>
        </p:nvSpPr>
        <p:spPr>
          <a:xfrm>
            <a:off x="362923" y="4928383"/>
            <a:ext cx="1067023" cy="646331"/>
          </a:xfrm>
          <a:prstGeom prst="rect">
            <a:avLst/>
          </a:prstGeom>
          <a:noFill/>
          <a:ln w="25400">
            <a:solidFill>
              <a:srgbClr val="FF0000"/>
            </a:solidFill>
          </a:ln>
        </p:spPr>
        <p:txBody>
          <a:bodyPr wrap="none" rtlCol="0">
            <a:spAutoFit/>
          </a:bodyPr>
          <a:lstStyle/>
          <a:p>
            <a:r>
              <a:rPr lang="en-US" dirty="0" smtClean="0"/>
              <a:t>Satellite</a:t>
            </a:r>
          </a:p>
          <a:p>
            <a:r>
              <a:rPr lang="en-US" dirty="0" smtClean="0"/>
              <a:t>Downlink</a:t>
            </a:r>
            <a:endParaRPr lang="en-US" dirty="0"/>
          </a:p>
        </p:txBody>
      </p:sp>
      <p:sp>
        <p:nvSpPr>
          <p:cNvPr id="12" name="TextBox 11"/>
          <p:cNvSpPr txBox="1"/>
          <p:nvPr/>
        </p:nvSpPr>
        <p:spPr>
          <a:xfrm>
            <a:off x="1676400" y="5262498"/>
            <a:ext cx="729687" cy="646331"/>
          </a:xfrm>
          <a:prstGeom prst="rect">
            <a:avLst/>
          </a:prstGeom>
          <a:noFill/>
          <a:ln w="25400">
            <a:solidFill>
              <a:srgbClr val="FF0000"/>
            </a:solidFill>
          </a:ln>
        </p:spPr>
        <p:txBody>
          <a:bodyPr wrap="none" rtlCol="0">
            <a:spAutoFit/>
          </a:bodyPr>
          <a:lstStyle/>
          <a:p>
            <a:r>
              <a:rPr lang="en-US" dirty="0" smtClean="0"/>
              <a:t>NSOF</a:t>
            </a:r>
          </a:p>
          <a:p>
            <a:r>
              <a:rPr lang="en-US" dirty="0" smtClean="0"/>
              <a:t>(NDE)</a:t>
            </a:r>
            <a:endParaRPr lang="en-US" dirty="0"/>
          </a:p>
        </p:txBody>
      </p:sp>
      <p:sp>
        <p:nvSpPr>
          <p:cNvPr id="13" name="TextBox 12"/>
          <p:cNvSpPr txBox="1"/>
          <p:nvPr/>
        </p:nvSpPr>
        <p:spPr>
          <a:xfrm>
            <a:off x="2733013" y="5574714"/>
            <a:ext cx="1000787" cy="646331"/>
          </a:xfrm>
          <a:prstGeom prst="rect">
            <a:avLst/>
          </a:prstGeom>
          <a:noFill/>
          <a:ln w="25400">
            <a:solidFill>
              <a:srgbClr val="FF0000"/>
            </a:solidFill>
          </a:ln>
        </p:spPr>
        <p:txBody>
          <a:bodyPr wrap="none" rtlCol="0">
            <a:spAutoFit/>
          </a:bodyPr>
          <a:lstStyle/>
          <a:p>
            <a:r>
              <a:rPr lang="en-US" dirty="0" smtClean="0"/>
              <a:t>NWS</a:t>
            </a:r>
          </a:p>
          <a:p>
            <a:r>
              <a:rPr lang="en-US" dirty="0" smtClean="0"/>
              <a:t>Gateway</a:t>
            </a:r>
            <a:endParaRPr lang="en-US" dirty="0"/>
          </a:p>
        </p:txBody>
      </p:sp>
      <p:sp>
        <p:nvSpPr>
          <p:cNvPr id="14" name="TextBox 13"/>
          <p:cNvSpPr txBox="1"/>
          <p:nvPr/>
        </p:nvSpPr>
        <p:spPr>
          <a:xfrm>
            <a:off x="4061650" y="6036379"/>
            <a:ext cx="564578" cy="369332"/>
          </a:xfrm>
          <a:prstGeom prst="rect">
            <a:avLst/>
          </a:prstGeom>
          <a:noFill/>
          <a:ln w="25400">
            <a:solidFill>
              <a:srgbClr val="FF0000"/>
            </a:solidFill>
          </a:ln>
        </p:spPr>
        <p:txBody>
          <a:bodyPr wrap="none" rtlCol="0">
            <a:spAutoFit/>
          </a:bodyPr>
          <a:lstStyle/>
          <a:p>
            <a:r>
              <a:rPr lang="en-US" dirty="0" smtClean="0"/>
              <a:t>SBN</a:t>
            </a:r>
            <a:endParaRPr lang="en-US" dirty="0"/>
          </a:p>
        </p:txBody>
      </p:sp>
      <p:sp>
        <p:nvSpPr>
          <p:cNvPr id="15" name="TextBox 14"/>
          <p:cNvSpPr txBox="1"/>
          <p:nvPr/>
        </p:nvSpPr>
        <p:spPr>
          <a:xfrm>
            <a:off x="4927016" y="6221045"/>
            <a:ext cx="645882" cy="369332"/>
          </a:xfrm>
          <a:prstGeom prst="rect">
            <a:avLst/>
          </a:prstGeom>
          <a:noFill/>
          <a:ln w="25400">
            <a:solidFill>
              <a:srgbClr val="FF0000"/>
            </a:solidFill>
          </a:ln>
        </p:spPr>
        <p:txBody>
          <a:bodyPr wrap="none" rtlCol="0">
            <a:spAutoFit/>
          </a:bodyPr>
          <a:lstStyle/>
          <a:p>
            <a:r>
              <a:rPr lang="en-US" dirty="0" smtClean="0"/>
              <a:t>WFO</a:t>
            </a:r>
            <a:endParaRPr lang="en-US" dirty="0"/>
          </a:p>
        </p:txBody>
      </p:sp>
      <p:cxnSp>
        <p:nvCxnSpPr>
          <p:cNvPr id="18" name="Straight Arrow Connector 17"/>
          <p:cNvCxnSpPr/>
          <p:nvPr/>
        </p:nvCxnSpPr>
        <p:spPr>
          <a:xfrm>
            <a:off x="896434" y="5791200"/>
            <a:ext cx="779966" cy="253813"/>
          </a:xfrm>
          <a:prstGeom prst="straightConnector1">
            <a:avLst/>
          </a:prstGeom>
          <a:ln w="25400">
            <a:solidFill>
              <a:srgbClr val="C00000"/>
            </a:solidFill>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856666" y="6094138"/>
            <a:ext cx="779966" cy="253813"/>
          </a:xfrm>
          <a:prstGeom prst="straightConnector1">
            <a:avLst/>
          </a:prstGeom>
          <a:ln w="2540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773904" y="6373444"/>
            <a:ext cx="959896" cy="216933"/>
          </a:xfrm>
          <a:prstGeom prst="straightConnector1">
            <a:avLst/>
          </a:prstGeom>
          <a:ln w="2540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863991" y="6590377"/>
            <a:ext cx="1063025" cy="108466"/>
          </a:xfrm>
          <a:prstGeom prst="straightConnector1">
            <a:avLst/>
          </a:prstGeom>
          <a:ln w="2540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867400" y="6231258"/>
            <a:ext cx="645882" cy="369332"/>
          </a:xfrm>
          <a:prstGeom prst="rect">
            <a:avLst/>
          </a:prstGeom>
          <a:noFill/>
          <a:ln w="25400">
            <a:solidFill>
              <a:srgbClr val="FF0000"/>
            </a:solidFill>
          </a:ln>
        </p:spPr>
        <p:txBody>
          <a:bodyPr wrap="none" rtlCol="0">
            <a:spAutoFit/>
          </a:bodyPr>
          <a:lstStyle/>
          <a:p>
            <a:r>
              <a:rPr lang="en-US" dirty="0" smtClean="0"/>
              <a:t>WFO</a:t>
            </a:r>
            <a:endParaRPr lang="en-US" dirty="0"/>
          </a:p>
        </p:txBody>
      </p:sp>
      <p:sp>
        <p:nvSpPr>
          <p:cNvPr id="21" name="TextBox 20"/>
          <p:cNvSpPr txBox="1"/>
          <p:nvPr/>
        </p:nvSpPr>
        <p:spPr>
          <a:xfrm>
            <a:off x="6472917" y="5552653"/>
            <a:ext cx="2448684" cy="369332"/>
          </a:xfrm>
          <a:prstGeom prst="rect">
            <a:avLst/>
          </a:prstGeom>
          <a:noFill/>
          <a:ln w="25400">
            <a:solidFill>
              <a:srgbClr val="FF0000"/>
            </a:solidFill>
          </a:ln>
        </p:spPr>
        <p:txBody>
          <a:bodyPr wrap="none" rtlCol="0">
            <a:spAutoFit/>
          </a:bodyPr>
          <a:lstStyle/>
          <a:p>
            <a:r>
              <a:rPr lang="en-US" dirty="0" smtClean="0"/>
              <a:t>Local Antenna Downlink</a:t>
            </a:r>
            <a:endParaRPr lang="en-US" dirty="0"/>
          </a:p>
        </p:txBody>
      </p:sp>
      <p:cxnSp>
        <p:nvCxnSpPr>
          <p:cNvPr id="23" name="Straight Arrow Connector 22"/>
          <p:cNvCxnSpPr/>
          <p:nvPr/>
        </p:nvCxnSpPr>
        <p:spPr>
          <a:xfrm flipH="1">
            <a:off x="6513282" y="5921985"/>
            <a:ext cx="649518" cy="309273"/>
          </a:xfrm>
          <a:prstGeom prst="straightConnector1">
            <a:avLst/>
          </a:prstGeom>
          <a:ln w="2540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715000" y="5574714"/>
            <a:ext cx="0" cy="1283286"/>
          </a:xfrm>
          <a:prstGeom prst="line">
            <a:avLst/>
          </a:prstGeom>
          <a:ln w="1524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029164" y="6060214"/>
            <a:ext cx="2010359" cy="646331"/>
          </a:xfrm>
          <a:prstGeom prst="rect">
            <a:avLst/>
          </a:prstGeom>
          <a:noFill/>
        </p:spPr>
        <p:txBody>
          <a:bodyPr wrap="none" rtlCol="0">
            <a:spAutoFit/>
          </a:bodyPr>
          <a:lstStyle/>
          <a:p>
            <a:pPr algn="ctr"/>
            <a:r>
              <a:rPr lang="en-US" b="1" dirty="0" smtClean="0">
                <a:solidFill>
                  <a:srgbClr val="FF0000"/>
                </a:solidFill>
              </a:rPr>
              <a:t>Antenna Data Flow</a:t>
            </a:r>
          </a:p>
          <a:p>
            <a:pPr algn="ctr"/>
            <a:r>
              <a:rPr lang="en-US" b="1" dirty="0" smtClean="0">
                <a:solidFill>
                  <a:srgbClr val="FF0000"/>
                </a:solidFill>
              </a:rPr>
              <a:t>CSPP  &lt; 30 minutes</a:t>
            </a:r>
            <a:endParaRPr lang="en-US" b="1" dirty="0">
              <a:solidFill>
                <a:srgbClr val="FF0000"/>
              </a:solidFill>
            </a:endParaRPr>
          </a:p>
        </p:txBody>
      </p:sp>
      <p:pic>
        <p:nvPicPr>
          <p:cNvPr id="25" name="Picture 24"/>
          <p:cNvPicPr>
            <a:picLocks noChangeAspect="1"/>
          </p:cNvPicPr>
          <p:nvPr>
            <p:custDataLst>
              <p:tags r:id="rId3"/>
            </p:custDataLst>
          </p:nvPr>
        </p:nvPicPr>
        <p:blipFill>
          <a:blip r:embed="rId7">
            <a:extLst>
              <a:ext uri="{28A0092B-C50C-407E-A947-70E740481C1C}">
                <a14:useLocalDpi xmlns:a14="http://schemas.microsoft.com/office/drawing/2010/main" val="0"/>
              </a:ext>
            </a:extLst>
          </a:blip>
          <a:stretch>
            <a:fillRect/>
          </a:stretch>
        </p:blipFill>
        <p:spPr>
          <a:xfrm>
            <a:off x="7021768" y="3873060"/>
            <a:ext cx="2017755" cy="1494817"/>
          </a:xfrm>
          <a:prstGeom prst="rect">
            <a:avLst/>
          </a:prstGeom>
        </p:spPr>
      </p:pic>
      <p:cxnSp>
        <p:nvCxnSpPr>
          <p:cNvPr id="27" name="Straight Arrow Connector 26"/>
          <p:cNvCxnSpPr/>
          <p:nvPr/>
        </p:nvCxnSpPr>
        <p:spPr>
          <a:xfrm flipH="1">
            <a:off x="7431320" y="5029200"/>
            <a:ext cx="417280" cy="493313"/>
          </a:xfrm>
          <a:prstGeom prst="straightConnector1">
            <a:avLst/>
          </a:prstGeom>
          <a:ln w="2540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endCxn id="4" idx="1"/>
          </p:cNvCxnSpPr>
          <p:nvPr/>
        </p:nvCxnSpPr>
        <p:spPr>
          <a:xfrm flipV="1">
            <a:off x="2514600" y="1810349"/>
            <a:ext cx="4293701" cy="114294"/>
          </a:xfrm>
          <a:prstGeom prst="straightConnector1">
            <a:avLst/>
          </a:prstGeom>
          <a:ln w="47625">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390" y="6595858"/>
            <a:ext cx="3022943" cy="307777"/>
          </a:xfrm>
          <a:prstGeom prst="rect">
            <a:avLst/>
          </a:prstGeom>
          <a:noFill/>
        </p:spPr>
        <p:txBody>
          <a:bodyPr wrap="none" rtlCol="0">
            <a:spAutoFit/>
          </a:bodyPr>
          <a:lstStyle/>
          <a:p>
            <a:pPr algn="ctr"/>
            <a:r>
              <a:rPr lang="en-US" sz="1400" b="1" dirty="0" smtClean="0">
                <a:solidFill>
                  <a:srgbClr val="FF0000"/>
                </a:solidFill>
              </a:rPr>
              <a:t>This is faster with N20 than with SNPP</a:t>
            </a:r>
            <a:endParaRPr lang="en-US" sz="1400" b="1" dirty="0">
              <a:solidFill>
                <a:srgbClr val="FF0000"/>
              </a:solidFill>
            </a:endParaRPr>
          </a:p>
        </p:txBody>
      </p:sp>
      <p:sp>
        <p:nvSpPr>
          <p:cNvPr id="30" name="TextBox 29"/>
          <p:cNvSpPr txBox="1"/>
          <p:nvPr/>
        </p:nvSpPr>
        <p:spPr>
          <a:xfrm>
            <a:off x="4114523" y="4251136"/>
            <a:ext cx="2260234" cy="369332"/>
          </a:xfrm>
          <a:prstGeom prst="rect">
            <a:avLst/>
          </a:prstGeom>
          <a:noFill/>
          <a:ln>
            <a:solidFill>
              <a:srgbClr val="7030A0"/>
            </a:solidFill>
          </a:ln>
        </p:spPr>
        <p:txBody>
          <a:bodyPr wrap="none" rtlCol="0">
            <a:spAutoFit/>
          </a:bodyPr>
          <a:lstStyle/>
          <a:p>
            <a:r>
              <a:rPr lang="en-US" dirty="0" smtClean="0"/>
              <a:t>0130/1330 Local Time</a:t>
            </a:r>
            <a:endParaRPr lang="en-US" dirty="0"/>
          </a:p>
        </p:txBody>
      </p:sp>
    </p:spTree>
    <p:custDataLst>
      <p:tags r:id="rId1"/>
    </p:custDataLst>
    <p:extLst>
      <p:ext uri="{BB962C8B-B14F-4D97-AF65-F5344CB8AC3E}">
        <p14:creationId xmlns:p14="http://schemas.microsoft.com/office/powerpoint/2010/main" val="28489334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9144000" cy="5334000"/>
          </a:xfrm>
          <a:prstGeom prst="rect">
            <a:avLst/>
          </a:prstGeom>
        </p:spPr>
      </p:pic>
      <p:sp>
        <p:nvSpPr>
          <p:cNvPr id="3" name="TextBox 2"/>
          <p:cNvSpPr txBox="1"/>
          <p:nvPr/>
        </p:nvSpPr>
        <p:spPr>
          <a:xfrm>
            <a:off x="1066800" y="89232"/>
            <a:ext cx="7162800" cy="646331"/>
          </a:xfrm>
          <a:prstGeom prst="rect">
            <a:avLst/>
          </a:prstGeom>
          <a:noFill/>
        </p:spPr>
        <p:txBody>
          <a:bodyPr wrap="square" rtlCol="0">
            <a:spAutoFit/>
          </a:bodyPr>
          <a:lstStyle/>
          <a:p>
            <a:r>
              <a:rPr lang="en-US" dirty="0" smtClean="0"/>
              <a:t>Then mouse over the Sounding Availability points and see the data</a:t>
            </a:r>
          </a:p>
          <a:p>
            <a:r>
              <a:rPr lang="en-US" dirty="0" smtClean="0"/>
              <a:t>Useful for finding thresholds, where gradients might start, etc.</a:t>
            </a:r>
            <a:endParaRPr lang="en-US" dirty="0"/>
          </a:p>
        </p:txBody>
      </p:sp>
    </p:spTree>
    <p:custDataLst>
      <p:tags r:id="rId1"/>
    </p:custDataLst>
    <p:extLst>
      <p:ext uri="{BB962C8B-B14F-4D97-AF65-F5344CB8AC3E}">
        <p14:creationId xmlns:p14="http://schemas.microsoft.com/office/powerpoint/2010/main" val="23379894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9144000" cy="5334000"/>
          </a:xfrm>
          <a:prstGeom prst="rect">
            <a:avLst/>
          </a:prstGeom>
        </p:spPr>
      </p:pic>
      <p:sp>
        <p:nvSpPr>
          <p:cNvPr id="3" name="TextBox 2"/>
          <p:cNvSpPr txBox="1"/>
          <p:nvPr/>
        </p:nvSpPr>
        <p:spPr>
          <a:xfrm>
            <a:off x="1066800" y="89232"/>
            <a:ext cx="7162800" cy="646331"/>
          </a:xfrm>
          <a:prstGeom prst="rect">
            <a:avLst/>
          </a:prstGeom>
          <a:noFill/>
        </p:spPr>
        <p:txBody>
          <a:bodyPr wrap="square" rtlCol="0">
            <a:spAutoFit/>
          </a:bodyPr>
          <a:lstStyle/>
          <a:p>
            <a:r>
              <a:rPr lang="en-US" dirty="0" smtClean="0"/>
              <a:t>Then mouse over the Sounding Availability points and see the data</a:t>
            </a:r>
          </a:p>
          <a:p>
            <a:r>
              <a:rPr lang="en-US" dirty="0" smtClean="0"/>
              <a:t>Useful for finding thresholds, where gradients might start, etc.</a:t>
            </a:r>
            <a:endParaRPr lang="en-US" dirty="0"/>
          </a:p>
        </p:txBody>
      </p:sp>
    </p:spTree>
    <p:custDataLst>
      <p:tags r:id="rId1"/>
    </p:custDataLst>
    <p:extLst>
      <p:ext uri="{BB962C8B-B14F-4D97-AF65-F5344CB8AC3E}">
        <p14:creationId xmlns:p14="http://schemas.microsoft.com/office/powerpoint/2010/main" val="39123490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9144000" cy="5334000"/>
          </a:xfrm>
          <a:prstGeom prst="rect">
            <a:avLst/>
          </a:prstGeom>
        </p:spPr>
      </p:pic>
      <p:sp>
        <p:nvSpPr>
          <p:cNvPr id="3" name="TextBox 2"/>
          <p:cNvSpPr txBox="1"/>
          <p:nvPr/>
        </p:nvSpPr>
        <p:spPr>
          <a:xfrm>
            <a:off x="1066800" y="89232"/>
            <a:ext cx="7162800" cy="646331"/>
          </a:xfrm>
          <a:prstGeom prst="rect">
            <a:avLst/>
          </a:prstGeom>
          <a:noFill/>
        </p:spPr>
        <p:txBody>
          <a:bodyPr wrap="square" rtlCol="0">
            <a:spAutoFit/>
          </a:bodyPr>
          <a:lstStyle/>
          <a:p>
            <a:r>
              <a:rPr lang="en-US" dirty="0" smtClean="0"/>
              <a:t>Then mouse over the Sounding Availability points and see the data</a:t>
            </a:r>
          </a:p>
          <a:p>
            <a:r>
              <a:rPr lang="en-US" dirty="0" smtClean="0"/>
              <a:t>Useful for finding thresholds, where gradients might start, etc.</a:t>
            </a:r>
            <a:endParaRPr lang="en-US" dirty="0"/>
          </a:p>
        </p:txBody>
      </p:sp>
    </p:spTree>
    <p:custDataLst>
      <p:tags r:id="rId1"/>
    </p:custDataLst>
    <p:extLst>
      <p:ext uri="{BB962C8B-B14F-4D97-AF65-F5344CB8AC3E}">
        <p14:creationId xmlns:p14="http://schemas.microsoft.com/office/powerpoint/2010/main" val="7503243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9144000" cy="5334000"/>
          </a:xfrm>
          <a:prstGeom prst="rect">
            <a:avLst/>
          </a:prstGeom>
        </p:spPr>
      </p:pic>
      <p:sp>
        <p:nvSpPr>
          <p:cNvPr id="3" name="TextBox 2"/>
          <p:cNvSpPr txBox="1"/>
          <p:nvPr/>
        </p:nvSpPr>
        <p:spPr>
          <a:xfrm>
            <a:off x="1066800" y="89232"/>
            <a:ext cx="7162800" cy="646331"/>
          </a:xfrm>
          <a:prstGeom prst="rect">
            <a:avLst/>
          </a:prstGeom>
          <a:noFill/>
        </p:spPr>
        <p:txBody>
          <a:bodyPr wrap="square" rtlCol="0">
            <a:spAutoFit/>
          </a:bodyPr>
          <a:lstStyle/>
          <a:p>
            <a:r>
              <a:rPr lang="en-US" dirty="0" smtClean="0"/>
              <a:t>Then mouse over the Sounding Availability points and see the data</a:t>
            </a:r>
          </a:p>
          <a:p>
            <a:r>
              <a:rPr lang="en-US" dirty="0" smtClean="0"/>
              <a:t>Useful for finding thresholds, where gradients might start, etc.</a:t>
            </a:r>
            <a:endParaRPr lang="en-US" dirty="0"/>
          </a:p>
        </p:txBody>
      </p:sp>
    </p:spTree>
    <p:custDataLst>
      <p:tags r:id="rId1"/>
    </p:custDataLst>
    <p:extLst>
      <p:ext uri="{BB962C8B-B14F-4D97-AF65-F5344CB8AC3E}">
        <p14:creationId xmlns:p14="http://schemas.microsoft.com/office/powerpoint/2010/main" val="28947933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9144000" cy="5334000"/>
          </a:xfrm>
          <a:prstGeom prst="rect">
            <a:avLst/>
          </a:prstGeom>
        </p:spPr>
      </p:pic>
      <p:sp>
        <p:nvSpPr>
          <p:cNvPr id="3" name="TextBox 2"/>
          <p:cNvSpPr txBox="1"/>
          <p:nvPr/>
        </p:nvSpPr>
        <p:spPr>
          <a:xfrm>
            <a:off x="1066800" y="89232"/>
            <a:ext cx="7162800" cy="646331"/>
          </a:xfrm>
          <a:prstGeom prst="rect">
            <a:avLst/>
          </a:prstGeom>
          <a:noFill/>
        </p:spPr>
        <p:txBody>
          <a:bodyPr wrap="square" rtlCol="0">
            <a:spAutoFit/>
          </a:bodyPr>
          <a:lstStyle/>
          <a:p>
            <a:r>
              <a:rPr lang="en-US" dirty="0" smtClean="0"/>
              <a:t>Then mouse over the Sounding Availability points and see the data</a:t>
            </a:r>
          </a:p>
          <a:p>
            <a:r>
              <a:rPr lang="en-US" dirty="0" smtClean="0"/>
              <a:t>Useful for finding thresholds, where gradients might start, etc.</a:t>
            </a:r>
            <a:endParaRPr lang="en-US" dirty="0"/>
          </a:p>
        </p:txBody>
      </p:sp>
    </p:spTree>
    <p:custDataLst>
      <p:tags r:id="rId1"/>
    </p:custDataLst>
    <p:extLst>
      <p:ext uri="{BB962C8B-B14F-4D97-AF65-F5344CB8AC3E}">
        <p14:creationId xmlns:p14="http://schemas.microsoft.com/office/powerpoint/2010/main" val="35259402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16426"/>
            <a:ext cx="7572305" cy="5486400"/>
          </a:xfrm>
          <a:prstGeom prst="rect">
            <a:avLst/>
          </a:prstGeom>
        </p:spPr>
      </p:pic>
      <p:sp>
        <p:nvSpPr>
          <p:cNvPr id="10" name="TextBox 9"/>
          <p:cNvSpPr txBox="1"/>
          <p:nvPr/>
        </p:nvSpPr>
        <p:spPr>
          <a:xfrm>
            <a:off x="50475" y="154240"/>
            <a:ext cx="7471356" cy="923330"/>
          </a:xfrm>
          <a:prstGeom prst="rect">
            <a:avLst/>
          </a:prstGeom>
          <a:solidFill>
            <a:srgbClr val="FFFF00"/>
          </a:solidFill>
        </p:spPr>
        <p:txBody>
          <a:bodyPr wrap="square" rtlCol="0">
            <a:spAutoFit/>
          </a:bodyPr>
          <a:lstStyle/>
          <a:p>
            <a:r>
              <a:rPr lang="en-US" b="1" dirty="0" smtClean="0">
                <a:solidFill>
                  <a:srgbClr val="FF0000"/>
                </a:solidFill>
              </a:rPr>
              <a:t>NUCAPS Sounding Points overlain over a Visible Suomi NPP Image</a:t>
            </a:r>
          </a:p>
          <a:p>
            <a:endParaRPr lang="en-US" b="1" dirty="0">
              <a:solidFill>
                <a:srgbClr val="FF0000"/>
              </a:solidFill>
            </a:endParaRPr>
          </a:p>
          <a:p>
            <a:r>
              <a:rPr lang="en-US" b="1" dirty="0">
                <a:solidFill>
                  <a:srgbClr val="FF0000"/>
                </a:solidFill>
              </a:rPr>
              <a:t>3</a:t>
            </a:r>
            <a:r>
              <a:rPr lang="en-US" b="1" dirty="0" smtClean="0">
                <a:solidFill>
                  <a:srgbClr val="FF0000"/>
                </a:solidFill>
              </a:rPr>
              <a:t> Points to examine:  Clear Air, Near a cloud edge, in deep clouds</a:t>
            </a:r>
          </a:p>
        </p:txBody>
      </p:sp>
      <p:cxnSp>
        <p:nvCxnSpPr>
          <p:cNvPr id="12" name="Straight Arrow Connector 11"/>
          <p:cNvCxnSpPr>
            <a:endCxn id="13" idx="6"/>
          </p:cNvCxnSpPr>
          <p:nvPr/>
        </p:nvCxnSpPr>
        <p:spPr>
          <a:xfrm flipH="1" flipV="1">
            <a:off x="2637455" y="2438400"/>
            <a:ext cx="2604991" cy="457200"/>
          </a:xfrm>
          <a:prstGeom prst="straightConnector1">
            <a:avLst/>
          </a:prstGeom>
          <a:ln w="38100">
            <a:solidFill>
              <a:srgbClr val="FFC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1676400" y="2358768"/>
            <a:ext cx="74839" cy="2104957"/>
          </a:xfrm>
          <a:prstGeom prst="straightConnector1">
            <a:avLst/>
          </a:prstGeom>
          <a:ln w="38100">
            <a:solidFill>
              <a:srgbClr val="FFC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11" idx="4"/>
          </p:cNvCxnSpPr>
          <p:nvPr/>
        </p:nvCxnSpPr>
        <p:spPr>
          <a:xfrm flipH="1" flipV="1">
            <a:off x="2152263" y="2501837"/>
            <a:ext cx="2856915" cy="1945508"/>
          </a:xfrm>
          <a:prstGeom prst="straightConnector1">
            <a:avLst/>
          </a:prstGeom>
          <a:ln w="38100">
            <a:solidFill>
              <a:srgbClr val="FFC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1618862" y="2063299"/>
            <a:ext cx="304799"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999863" y="2197037"/>
            <a:ext cx="304799"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332656" y="2286000"/>
            <a:ext cx="304799"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50" y="4463725"/>
            <a:ext cx="3685203" cy="2258568"/>
          </a:xfrm>
          <a:prstGeom prst="rect">
            <a:avLst/>
          </a:prstGeom>
          <a:ln>
            <a:solidFill>
              <a:srgbClr val="FF0000"/>
            </a:solidFill>
          </a:ln>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74350" y="4463725"/>
            <a:ext cx="3685203" cy="2258568"/>
          </a:xfrm>
          <a:prstGeom prst="rect">
            <a:avLst/>
          </a:prstGeom>
          <a:ln>
            <a:solidFill>
              <a:srgbClr val="00FF00"/>
            </a:solidFill>
          </a:ln>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42446" y="1831342"/>
            <a:ext cx="3685203" cy="2258568"/>
          </a:xfrm>
          <a:prstGeom prst="rect">
            <a:avLst/>
          </a:prstGeom>
          <a:ln>
            <a:solidFill>
              <a:srgbClr val="00FF00"/>
            </a:solidFill>
          </a:ln>
        </p:spPr>
      </p:pic>
      <p:sp>
        <p:nvSpPr>
          <p:cNvPr id="22" name="TextBox 21"/>
          <p:cNvSpPr txBox="1"/>
          <p:nvPr/>
        </p:nvSpPr>
        <p:spPr>
          <a:xfrm>
            <a:off x="6321120" y="4843682"/>
            <a:ext cx="1344809" cy="369332"/>
          </a:xfrm>
          <a:prstGeom prst="rect">
            <a:avLst/>
          </a:prstGeom>
          <a:solidFill>
            <a:srgbClr val="FFFF00"/>
          </a:solidFill>
        </p:spPr>
        <p:txBody>
          <a:bodyPr wrap="square" rtlCol="0">
            <a:spAutoFit/>
          </a:bodyPr>
          <a:lstStyle/>
          <a:p>
            <a:r>
              <a:rPr lang="en-US" b="1" dirty="0" smtClean="0">
                <a:solidFill>
                  <a:srgbClr val="FF0000"/>
                </a:solidFill>
              </a:rPr>
              <a:t>Near Clouds</a:t>
            </a:r>
          </a:p>
        </p:txBody>
      </p:sp>
      <p:sp>
        <p:nvSpPr>
          <p:cNvPr id="23" name="TextBox 22"/>
          <p:cNvSpPr txBox="1"/>
          <p:nvPr/>
        </p:nvSpPr>
        <p:spPr>
          <a:xfrm>
            <a:off x="7884883" y="2335833"/>
            <a:ext cx="1016325" cy="369332"/>
          </a:xfrm>
          <a:prstGeom prst="rect">
            <a:avLst/>
          </a:prstGeom>
          <a:solidFill>
            <a:srgbClr val="FFFF00"/>
          </a:solidFill>
        </p:spPr>
        <p:txBody>
          <a:bodyPr wrap="square" rtlCol="0">
            <a:spAutoFit/>
          </a:bodyPr>
          <a:lstStyle/>
          <a:p>
            <a:r>
              <a:rPr lang="en-US" b="1" dirty="0" smtClean="0">
                <a:solidFill>
                  <a:srgbClr val="FF0000"/>
                </a:solidFill>
              </a:rPr>
              <a:t>Clear Air</a:t>
            </a:r>
          </a:p>
        </p:txBody>
      </p:sp>
      <p:sp>
        <p:nvSpPr>
          <p:cNvPr id="24" name="TextBox 23"/>
          <p:cNvSpPr txBox="1"/>
          <p:nvPr/>
        </p:nvSpPr>
        <p:spPr>
          <a:xfrm>
            <a:off x="2304663" y="5686946"/>
            <a:ext cx="1462830" cy="369332"/>
          </a:xfrm>
          <a:prstGeom prst="rect">
            <a:avLst/>
          </a:prstGeom>
          <a:solidFill>
            <a:srgbClr val="FFFF00"/>
          </a:solidFill>
        </p:spPr>
        <p:txBody>
          <a:bodyPr wrap="square" rtlCol="0">
            <a:spAutoFit/>
          </a:bodyPr>
          <a:lstStyle/>
          <a:p>
            <a:r>
              <a:rPr lang="en-US" b="1" dirty="0" smtClean="0">
                <a:solidFill>
                  <a:srgbClr val="FF0000"/>
                </a:solidFill>
              </a:rPr>
              <a:t>Deep Clouds</a:t>
            </a:r>
          </a:p>
        </p:txBody>
      </p:sp>
    </p:spTree>
    <p:custDataLst>
      <p:tags r:id="rId1"/>
    </p:custDataLst>
    <p:extLst>
      <p:ext uri="{BB962C8B-B14F-4D97-AF65-F5344CB8AC3E}">
        <p14:creationId xmlns:p14="http://schemas.microsoft.com/office/powerpoint/2010/main" val="19700879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0" y="0"/>
            <a:ext cx="9144000" cy="5661670"/>
          </a:xfrm>
          <a:prstGeom prst="rect">
            <a:avLst/>
          </a:prstGeom>
        </p:spPr>
      </p:pic>
      <p:sp>
        <p:nvSpPr>
          <p:cNvPr id="3" name="TextBox 2"/>
          <p:cNvSpPr txBox="1"/>
          <p:nvPr/>
        </p:nvSpPr>
        <p:spPr>
          <a:xfrm>
            <a:off x="100526" y="5715000"/>
            <a:ext cx="8942961" cy="1015663"/>
          </a:xfrm>
          <a:prstGeom prst="rect">
            <a:avLst/>
          </a:prstGeom>
          <a:noFill/>
        </p:spPr>
        <p:txBody>
          <a:bodyPr wrap="none" rtlCol="0">
            <a:spAutoFit/>
          </a:bodyPr>
          <a:lstStyle/>
          <a:p>
            <a:pPr algn="ctr"/>
            <a:r>
              <a:rPr lang="en-US" sz="2000" b="1" dirty="0" smtClean="0"/>
              <a:t>4 consecutive passes over CONUS; note the overlap north of ~40N,</a:t>
            </a:r>
          </a:p>
          <a:p>
            <a:pPr algn="ctr"/>
            <a:r>
              <a:rPr lang="en-US" sz="2000" b="1" dirty="0" smtClean="0"/>
              <a:t>Slight gaps south of ~35N where you’ll have no data</a:t>
            </a:r>
          </a:p>
          <a:p>
            <a:pPr algn="ctr"/>
            <a:r>
              <a:rPr lang="en-US" sz="2000" b="1" dirty="0" smtClean="0"/>
              <a:t>The path locations shift eastward (about 1/3</a:t>
            </a:r>
            <a:r>
              <a:rPr lang="en-US" sz="2000" b="1" baseline="30000" dirty="0" smtClean="0"/>
              <a:t>rd</a:t>
            </a:r>
            <a:r>
              <a:rPr lang="en-US" sz="2000" b="1" dirty="0" smtClean="0"/>
              <a:t> </a:t>
            </a:r>
            <a:r>
              <a:rPr lang="en-US" sz="2000" b="1" dirty="0" err="1" smtClean="0"/>
              <a:t>pathwidth</a:t>
            </a:r>
            <a:r>
              <a:rPr lang="en-US" sz="2000" b="1" dirty="0" smtClean="0"/>
              <a:t>) from one day to the next</a:t>
            </a:r>
          </a:p>
        </p:txBody>
      </p:sp>
    </p:spTree>
    <p:custDataLst>
      <p:tags r:id="rId1"/>
    </p:custDataLst>
    <p:extLst>
      <p:ext uri="{BB962C8B-B14F-4D97-AF65-F5344CB8AC3E}">
        <p14:creationId xmlns:p14="http://schemas.microsoft.com/office/powerpoint/2010/main" val="30715958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normAutofit fontScale="90000"/>
          </a:bodyPr>
          <a:lstStyle/>
          <a:p>
            <a:r>
              <a:rPr lang="en-US" dirty="0" smtClean="0"/>
              <a:t>What do Consecutive Soundings Get you?</a:t>
            </a:r>
            <a:endParaRPr lang="en-US" dirty="0"/>
          </a:p>
        </p:txBody>
      </p:sp>
      <p:pic>
        <p:nvPicPr>
          <p:cNvPr id="6" name="Content Placeholder 5"/>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457200" y="1524000"/>
            <a:ext cx="4038600" cy="3028949"/>
          </a:xfrm>
        </p:spPr>
      </p:pic>
      <p:pic>
        <p:nvPicPr>
          <p:cNvPr id="7" name="Content Placeholder 6"/>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4648200" y="1524000"/>
            <a:ext cx="4038600" cy="3028949"/>
          </a:xfrm>
        </p:spPr>
      </p:pic>
      <p:sp>
        <p:nvSpPr>
          <p:cNvPr id="8" name="TextBox 7"/>
          <p:cNvSpPr txBox="1"/>
          <p:nvPr/>
        </p:nvSpPr>
        <p:spPr>
          <a:xfrm>
            <a:off x="685800" y="4677121"/>
            <a:ext cx="3293659" cy="369332"/>
          </a:xfrm>
          <a:prstGeom prst="rect">
            <a:avLst/>
          </a:prstGeom>
          <a:noFill/>
        </p:spPr>
        <p:txBody>
          <a:bodyPr wrap="none" rtlCol="0">
            <a:spAutoFit/>
          </a:bodyPr>
          <a:lstStyle/>
          <a:p>
            <a:r>
              <a:rPr lang="en-US" dirty="0" smtClean="0"/>
              <a:t>Western-most scan at ~1700 UTC</a:t>
            </a:r>
            <a:endParaRPr lang="en-US" dirty="0"/>
          </a:p>
        </p:txBody>
      </p:sp>
      <p:sp>
        <p:nvSpPr>
          <p:cNvPr id="9" name="TextBox 8"/>
          <p:cNvSpPr txBox="1"/>
          <p:nvPr/>
        </p:nvSpPr>
        <p:spPr>
          <a:xfrm>
            <a:off x="5105400" y="4677121"/>
            <a:ext cx="3200492" cy="369332"/>
          </a:xfrm>
          <a:prstGeom prst="rect">
            <a:avLst/>
          </a:prstGeom>
          <a:noFill/>
        </p:spPr>
        <p:txBody>
          <a:bodyPr wrap="none" rtlCol="0">
            <a:spAutoFit/>
          </a:bodyPr>
          <a:lstStyle/>
          <a:p>
            <a:r>
              <a:rPr lang="en-US" dirty="0" smtClean="0"/>
              <a:t>Eastern-most scan at ~1830 UTC</a:t>
            </a:r>
            <a:endParaRPr lang="en-US" dirty="0"/>
          </a:p>
        </p:txBody>
      </p:sp>
      <p:sp>
        <p:nvSpPr>
          <p:cNvPr id="10" name="TextBox 9"/>
          <p:cNvSpPr txBox="1"/>
          <p:nvPr/>
        </p:nvSpPr>
        <p:spPr>
          <a:xfrm>
            <a:off x="495300" y="5334000"/>
            <a:ext cx="8001000" cy="954107"/>
          </a:xfrm>
          <a:prstGeom prst="rect">
            <a:avLst/>
          </a:prstGeom>
          <a:noFill/>
        </p:spPr>
        <p:txBody>
          <a:bodyPr wrap="square" rtlCol="0">
            <a:spAutoFit/>
          </a:bodyPr>
          <a:lstStyle/>
          <a:p>
            <a:pPr algn="ctr"/>
            <a:r>
              <a:rPr lang="en-US" sz="2800" b="1" dirty="0" smtClean="0"/>
              <a:t>NOAA-20 can give you two samplings of a destabilizing atmosphere 90 minutes apart!</a:t>
            </a:r>
            <a:endParaRPr lang="en-US" sz="2800" b="1" dirty="0"/>
          </a:p>
        </p:txBody>
      </p:sp>
    </p:spTree>
    <p:custDataLst>
      <p:tags r:id="rId1"/>
    </p:custDataLst>
    <p:extLst>
      <p:ext uri="{BB962C8B-B14F-4D97-AF65-F5344CB8AC3E}">
        <p14:creationId xmlns:p14="http://schemas.microsoft.com/office/powerpoint/2010/main" val="24329324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1648" y="100584"/>
            <a:ext cx="5013229" cy="330098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599" y="3579032"/>
            <a:ext cx="4181421" cy="293130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65" y="533400"/>
            <a:ext cx="4217129" cy="287178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 y="3579032"/>
            <a:ext cx="3352800" cy="2931305"/>
          </a:xfrm>
          <a:prstGeom prst="rect">
            <a:avLst/>
          </a:prstGeom>
        </p:spPr>
      </p:pic>
      <p:sp>
        <p:nvSpPr>
          <p:cNvPr id="2" name="TextBox 1"/>
          <p:cNvSpPr txBox="1"/>
          <p:nvPr/>
        </p:nvSpPr>
        <p:spPr>
          <a:xfrm>
            <a:off x="7924800" y="533400"/>
            <a:ext cx="1084015" cy="369332"/>
          </a:xfrm>
          <a:prstGeom prst="rect">
            <a:avLst/>
          </a:prstGeom>
          <a:solidFill>
            <a:schemeClr val="tx1">
              <a:lumMod val="50000"/>
              <a:lumOff val="50000"/>
            </a:schemeClr>
          </a:solidFill>
        </p:spPr>
        <p:txBody>
          <a:bodyPr wrap="none" rtlCol="0">
            <a:spAutoFit/>
          </a:bodyPr>
          <a:lstStyle/>
          <a:p>
            <a:r>
              <a:rPr lang="en-US" dirty="0" smtClean="0">
                <a:solidFill>
                  <a:schemeClr val="bg1"/>
                </a:solidFill>
              </a:rPr>
              <a:t>1700 UTC</a:t>
            </a:r>
            <a:endParaRPr lang="en-US" dirty="0">
              <a:solidFill>
                <a:schemeClr val="bg1"/>
              </a:solidFill>
            </a:endParaRPr>
          </a:p>
        </p:txBody>
      </p:sp>
    </p:spTree>
    <p:custDataLst>
      <p:tags r:id="rId1"/>
    </p:custDataLst>
    <p:extLst>
      <p:ext uri="{BB962C8B-B14F-4D97-AF65-F5344CB8AC3E}">
        <p14:creationId xmlns:p14="http://schemas.microsoft.com/office/powerpoint/2010/main" val="29920930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1648" y="100584"/>
            <a:ext cx="5013229" cy="330098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599" y="3579032"/>
            <a:ext cx="4181421" cy="293130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65" y="533400"/>
            <a:ext cx="4217129" cy="287178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 y="3579032"/>
            <a:ext cx="3352800" cy="2931305"/>
          </a:xfrm>
          <a:prstGeom prst="rect">
            <a:avLst/>
          </a:prstGeom>
        </p:spPr>
      </p:pic>
      <p:sp>
        <p:nvSpPr>
          <p:cNvPr id="9" name="TextBox 8"/>
          <p:cNvSpPr txBox="1"/>
          <p:nvPr/>
        </p:nvSpPr>
        <p:spPr>
          <a:xfrm>
            <a:off x="7924800" y="533400"/>
            <a:ext cx="1084015" cy="369332"/>
          </a:xfrm>
          <a:prstGeom prst="rect">
            <a:avLst/>
          </a:prstGeom>
          <a:solidFill>
            <a:schemeClr val="tx1">
              <a:lumMod val="50000"/>
              <a:lumOff val="50000"/>
            </a:schemeClr>
          </a:solidFill>
        </p:spPr>
        <p:txBody>
          <a:bodyPr wrap="none" rtlCol="0">
            <a:spAutoFit/>
          </a:bodyPr>
          <a:lstStyle/>
          <a:p>
            <a:r>
              <a:rPr lang="en-US" dirty="0" smtClean="0">
                <a:solidFill>
                  <a:schemeClr val="bg1"/>
                </a:solidFill>
              </a:rPr>
              <a:t>1830 UTC</a:t>
            </a:r>
            <a:endParaRPr lang="en-US" dirty="0">
              <a:solidFill>
                <a:schemeClr val="bg1"/>
              </a:solidFill>
            </a:endParaRPr>
          </a:p>
        </p:txBody>
      </p:sp>
    </p:spTree>
    <p:custDataLst>
      <p:tags r:id="rId1"/>
    </p:custDataLst>
    <p:extLst>
      <p:ext uri="{BB962C8B-B14F-4D97-AF65-F5344CB8AC3E}">
        <p14:creationId xmlns:p14="http://schemas.microsoft.com/office/powerpoint/2010/main" val="10322889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93986"/>
          </a:xfrm>
        </p:spPr>
        <p:txBody>
          <a:bodyPr>
            <a:normAutofit fontScale="90000"/>
          </a:bodyPr>
          <a:lstStyle/>
          <a:p>
            <a:r>
              <a:rPr lang="en-US" dirty="0" smtClean="0"/>
              <a:t>How are Vertical Profiles Produced</a:t>
            </a:r>
            <a:endParaRPr lang="en-US" dirty="0"/>
          </a:p>
        </p:txBody>
      </p:sp>
      <p:sp>
        <p:nvSpPr>
          <p:cNvPr id="3" name="Content Placeholder 2"/>
          <p:cNvSpPr>
            <a:spLocks noGrp="1"/>
          </p:cNvSpPr>
          <p:nvPr>
            <p:ph idx="1"/>
          </p:nvPr>
        </p:nvSpPr>
        <p:spPr>
          <a:xfrm>
            <a:off x="152400" y="838200"/>
            <a:ext cx="8763000" cy="5867400"/>
          </a:xfrm>
        </p:spPr>
        <p:txBody>
          <a:bodyPr>
            <a:normAutofit fontScale="85000" lnSpcReduction="20000"/>
          </a:bodyPr>
          <a:lstStyle/>
          <a:p>
            <a:r>
              <a:rPr lang="en-US" b="1" dirty="0" smtClean="0"/>
              <a:t> </a:t>
            </a:r>
            <a:r>
              <a:rPr lang="en-US" b="1" dirty="0" smtClean="0">
                <a:solidFill>
                  <a:schemeClr val="accent2">
                    <a:lumMod val="75000"/>
                  </a:schemeClr>
                </a:solidFill>
              </a:rPr>
              <a:t>Regression</a:t>
            </a:r>
            <a:r>
              <a:rPr lang="en-US" dirty="0" smtClean="0">
                <a:solidFill>
                  <a:schemeClr val="accent2">
                    <a:lumMod val="75000"/>
                  </a:schemeClr>
                </a:solidFill>
              </a:rPr>
              <a:t> </a:t>
            </a:r>
            <a:r>
              <a:rPr lang="en-US" dirty="0" smtClean="0"/>
              <a:t>uses static coefficients (derived from ECMWF output for four focus days [</a:t>
            </a:r>
            <a:r>
              <a:rPr lang="en-US" sz="2600" dirty="0" smtClean="0"/>
              <a:t>2014: 6/18, 9/15, 12/20; 2015: 3/21</a:t>
            </a:r>
            <a:r>
              <a:rPr lang="en-US" dirty="0" smtClean="0"/>
              <a:t>]) to create a first guess/cloud-clearing field.</a:t>
            </a:r>
          </a:p>
          <a:p>
            <a:pPr lvl="1"/>
            <a:r>
              <a:rPr lang="en-US" u="sng" dirty="0"/>
              <a:t>Regression </a:t>
            </a:r>
            <a:r>
              <a:rPr lang="en-US" b="1" u="sng" dirty="0" smtClean="0"/>
              <a:t>uses </a:t>
            </a:r>
            <a:r>
              <a:rPr lang="en-US" b="1" u="sng" dirty="0"/>
              <a:t>all </a:t>
            </a:r>
            <a:r>
              <a:rPr lang="en-US" u="sng" dirty="0" smtClean="0"/>
              <a:t>Sounder and Microwave channels</a:t>
            </a:r>
          </a:p>
          <a:p>
            <a:r>
              <a:rPr lang="en-US" b="1" dirty="0" smtClean="0"/>
              <a:t> </a:t>
            </a:r>
            <a:r>
              <a:rPr lang="en-US" b="1" dirty="0" smtClean="0">
                <a:solidFill>
                  <a:schemeClr val="accent2">
                    <a:lumMod val="75000"/>
                  </a:schemeClr>
                </a:solidFill>
              </a:rPr>
              <a:t>Retrieval</a:t>
            </a:r>
            <a:r>
              <a:rPr lang="en-US" dirty="0" smtClean="0"/>
              <a:t> minimizes Observation-Calculation value</a:t>
            </a:r>
          </a:p>
          <a:p>
            <a:pPr lvl="1"/>
            <a:r>
              <a:rPr lang="en-US" dirty="0" smtClean="0"/>
              <a:t>First Guess:  NCEP-based </a:t>
            </a:r>
            <a:r>
              <a:rPr lang="en-US" b="1" dirty="0" smtClean="0"/>
              <a:t>Climatology</a:t>
            </a:r>
            <a:r>
              <a:rPr lang="en-US" dirty="0" smtClean="0"/>
              <a:t> + GFS Surface Pressure</a:t>
            </a:r>
          </a:p>
          <a:p>
            <a:pPr lvl="1"/>
            <a:r>
              <a:rPr lang="en-US" dirty="0" smtClean="0"/>
              <a:t>If this doesn’t converge to a solution, sounding is still produced, but flagged</a:t>
            </a:r>
          </a:p>
          <a:p>
            <a:pPr lvl="1"/>
            <a:r>
              <a:rPr lang="en-US" u="sng" dirty="0" smtClean="0"/>
              <a:t>Retrieval </a:t>
            </a:r>
            <a:r>
              <a:rPr lang="en-US" b="1" u="sng" dirty="0" smtClean="0"/>
              <a:t>uses a</a:t>
            </a:r>
            <a:r>
              <a:rPr lang="en-US" u="sng" dirty="0" smtClean="0"/>
              <a:t> </a:t>
            </a:r>
            <a:r>
              <a:rPr lang="en-US" b="1" u="sng" dirty="0" smtClean="0"/>
              <a:t>subset</a:t>
            </a:r>
            <a:r>
              <a:rPr lang="en-US" u="sng" dirty="0" smtClean="0"/>
              <a:t> of channels</a:t>
            </a:r>
          </a:p>
          <a:p>
            <a:pPr lvl="1"/>
            <a:r>
              <a:rPr lang="en-US" dirty="0" smtClean="0"/>
              <a:t>Shape-preserving;  adjusts regression to the solution</a:t>
            </a:r>
          </a:p>
          <a:p>
            <a:pPr lvl="1"/>
            <a:r>
              <a:rPr lang="en-US" dirty="0" smtClean="0"/>
              <a:t>Infrared retrieval most likely to fail in cloudy/rainy regions</a:t>
            </a:r>
          </a:p>
          <a:p>
            <a:pPr lvl="1"/>
            <a:r>
              <a:rPr lang="en-US" b="1" dirty="0" smtClean="0"/>
              <a:t>Microwave-only retrieval fails in regions of precipitation</a:t>
            </a:r>
          </a:p>
          <a:p>
            <a:r>
              <a:rPr lang="en-US" dirty="0" smtClean="0"/>
              <a:t>Final Sounding is computed on 100 levels that are standard for a Radiative Transfer Model</a:t>
            </a:r>
          </a:p>
          <a:p>
            <a:pPr lvl="1"/>
            <a:r>
              <a:rPr lang="en-US" dirty="0" smtClean="0"/>
              <a:t>More levels than warranted by Sounder resolution</a:t>
            </a:r>
          </a:p>
          <a:p>
            <a:pPr lvl="1"/>
            <a:r>
              <a:rPr lang="en-US" dirty="0" smtClean="0"/>
              <a:t>You see these 100 levels in AWIPS 2</a:t>
            </a:r>
            <a:endParaRPr lang="en-US" dirty="0"/>
          </a:p>
        </p:txBody>
      </p:sp>
    </p:spTree>
    <p:custDataLst>
      <p:tags r:id="rId1"/>
    </p:custDataLst>
    <p:extLst>
      <p:ext uri="{BB962C8B-B14F-4D97-AF65-F5344CB8AC3E}">
        <p14:creationId xmlns:p14="http://schemas.microsoft.com/office/powerpoint/2010/main" val="35367300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#2</a:t>
            </a:r>
            <a:endParaRPr lang="en-US"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04800" y="1395867"/>
            <a:ext cx="4038600" cy="2750212"/>
          </a:xfr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57200" y="2910682"/>
            <a:ext cx="3733800" cy="3733800"/>
          </a:xfrm>
        </p:spPr>
      </p:pic>
      <p:cxnSp>
        <p:nvCxnSpPr>
          <p:cNvPr id="8" name="Straight Arrow Connector 7"/>
          <p:cNvCxnSpPr/>
          <p:nvPr/>
        </p:nvCxnSpPr>
        <p:spPr>
          <a:xfrm flipH="1" flipV="1">
            <a:off x="2542593" y="3886200"/>
            <a:ext cx="914400" cy="1981200"/>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9" name="Straight Arrow Connector 8"/>
          <p:cNvCxnSpPr/>
          <p:nvPr/>
        </p:nvCxnSpPr>
        <p:spPr>
          <a:xfrm flipH="1" flipV="1">
            <a:off x="1628193" y="3682805"/>
            <a:ext cx="276807" cy="2260795"/>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7800" y="3581400"/>
            <a:ext cx="3739894" cy="3068631"/>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8757" y="1196922"/>
            <a:ext cx="3804694" cy="3121800"/>
          </a:xfrm>
          <a:prstGeom prst="rect">
            <a:avLst/>
          </a:prstGeom>
        </p:spPr>
      </p:pic>
      <p:sp>
        <p:nvSpPr>
          <p:cNvPr id="13" name="TextBox 12"/>
          <p:cNvSpPr txBox="1"/>
          <p:nvPr/>
        </p:nvSpPr>
        <p:spPr>
          <a:xfrm>
            <a:off x="7275893" y="1250844"/>
            <a:ext cx="1084015" cy="369332"/>
          </a:xfrm>
          <a:prstGeom prst="rect">
            <a:avLst/>
          </a:prstGeom>
          <a:solidFill>
            <a:srgbClr val="FFFF00"/>
          </a:solidFill>
        </p:spPr>
        <p:txBody>
          <a:bodyPr wrap="none" rtlCol="0">
            <a:spAutoFit/>
          </a:bodyPr>
          <a:lstStyle/>
          <a:p>
            <a:r>
              <a:rPr lang="en-US" dirty="0" smtClean="0">
                <a:solidFill>
                  <a:srgbClr val="FF0000"/>
                </a:solidFill>
              </a:rPr>
              <a:t>1747 UTC</a:t>
            </a:r>
            <a:endParaRPr lang="en-US" dirty="0">
              <a:solidFill>
                <a:srgbClr val="FF0000"/>
              </a:solidFill>
            </a:endParaRPr>
          </a:p>
        </p:txBody>
      </p:sp>
      <p:sp>
        <p:nvSpPr>
          <p:cNvPr id="14" name="TextBox 13"/>
          <p:cNvSpPr txBox="1"/>
          <p:nvPr/>
        </p:nvSpPr>
        <p:spPr>
          <a:xfrm>
            <a:off x="7773525" y="4443870"/>
            <a:ext cx="1084015" cy="369332"/>
          </a:xfrm>
          <a:prstGeom prst="rect">
            <a:avLst/>
          </a:prstGeom>
          <a:solidFill>
            <a:srgbClr val="FFFF00"/>
          </a:solidFill>
        </p:spPr>
        <p:txBody>
          <a:bodyPr wrap="none" rtlCol="0">
            <a:spAutoFit/>
          </a:bodyPr>
          <a:lstStyle/>
          <a:p>
            <a:r>
              <a:rPr lang="en-US" dirty="0" smtClean="0">
                <a:solidFill>
                  <a:srgbClr val="FF0000"/>
                </a:solidFill>
              </a:rPr>
              <a:t>1932 UTC</a:t>
            </a:r>
            <a:endParaRPr lang="en-US" dirty="0">
              <a:solidFill>
                <a:srgbClr val="FF0000"/>
              </a:solidFill>
            </a:endParaRPr>
          </a:p>
        </p:txBody>
      </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333" y="3681032"/>
            <a:ext cx="3662275" cy="2567368"/>
          </a:xfrm>
          <a:prstGeom prst="rect">
            <a:avLst/>
          </a:prstGeom>
        </p:spPr>
      </p:pic>
      <p:sp>
        <p:nvSpPr>
          <p:cNvPr id="3" name="TextBox 2"/>
          <p:cNvSpPr txBox="1"/>
          <p:nvPr/>
        </p:nvSpPr>
        <p:spPr>
          <a:xfrm>
            <a:off x="1219200" y="2133600"/>
            <a:ext cx="7057965" cy="2308324"/>
          </a:xfrm>
          <a:prstGeom prst="rect">
            <a:avLst/>
          </a:prstGeom>
          <a:solidFill>
            <a:schemeClr val="bg1">
              <a:lumMod val="85000"/>
            </a:schemeClr>
          </a:solidFill>
        </p:spPr>
        <p:txBody>
          <a:bodyPr wrap="square" rtlCol="0">
            <a:spAutoFit/>
          </a:bodyPr>
          <a:lstStyle/>
          <a:p>
            <a:r>
              <a:rPr lang="en-US" dirty="0" smtClean="0"/>
              <a:t>Note:  This slide includes </a:t>
            </a:r>
            <a:r>
              <a:rPr lang="en-US" u="sng" dirty="0" smtClean="0"/>
              <a:t>Gridded NUCAPS fields</a:t>
            </a:r>
          </a:p>
          <a:p>
            <a:endParaRPr lang="en-US" dirty="0" smtClean="0"/>
          </a:p>
          <a:p>
            <a:r>
              <a:rPr lang="en-US" dirty="0" smtClean="0"/>
              <a:t>Thermodynamic profiles are interpolated in the horizontal and displayed </a:t>
            </a:r>
          </a:p>
          <a:p>
            <a:endParaRPr lang="en-US" dirty="0" smtClean="0"/>
          </a:p>
          <a:p>
            <a:r>
              <a:rPr lang="en-US" dirty="0" smtClean="0"/>
              <a:t>This is a much more efficient way of quickly viewing all the thermodynamic information in a swath of NUCAPS profile!</a:t>
            </a:r>
          </a:p>
          <a:p>
            <a:endParaRPr lang="en-US" dirty="0"/>
          </a:p>
          <a:p>
            <a:r>
              <a:rPr lang="en-US" dirty="0" smtClean="0"/>
              <a:t>These are accessible right under ‘NUCAPS Sounding Availability’</a:t>
            </a:r>
            <a:endParaRPr lang="en-US" dirty="0"/>
          </a:p>
        </p:txBody>
      </p:sp>
    </p:spTree>
    <p:custDataLst>
      <p:tags r:id="rId1"/>
    </p:custDataLst>
    <p:extLst>
      <p:ext uri="{BB962C8B-B14F-4D97-AF65-F5344CB8AC3E}">
        <p14:creationId xmlns:p14="http://schemas.microsoft.com/office/powerpoint/2010/main" val="312886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1.bp.blogspot.com/-ws6nbVoXdAI/VVEtte-RhDI/AAAAAAAACKg/YbITuwrwk-4/s400/sounding.png"/>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76200" y="3924300"/>
            <a:ext cx="3973284" cy="27813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0"/>
            <a:ext cx="8915400" cy="1143000"/>
          </a:xfrm>
        </p:spPr>
        <p:txBody>
          <a:bodyPr>
            <a:noAutofit/>
          </a:bodyPr>
          <a:lstStyle/>
          <a:p>
            <a:r>
              <a:rPr lang="en-US" sz="2400" b="1" dirty="0" smtClean="0"/>
              <a:t>Blog Post: “Observed </a:t>
            </a:r>
            <a:r>
              <a:rPr lang="en-US" sz="2400" b="1" dirty="0"/>
              <a:t>Radiosonde Data/NUCAPS </a:t>
            </a:r>
            <a:r>
              <a:rPr lang="en-US" sz="2400" b="1" dirty="0" smtClean="0"/>
              <a:t>Comparison”</a:t>
            </a:r>
            <a:r>
              <a:rPr lang="en-US" sz="2400" b="1" dirty="0" smtClean="0">
                <a:solidFill>
                  <a:srgbClr val="FF00FF"/>
                </a:solidFill>
              </a:rPr>
              <a:t/>
            </a:r>
            <a:br>
              <a:rPr lang="en-US" sz="2400" b="1" dirty="0" smtClean="0">
                <a:solidFill>
                  <a:srgbClr val="FF00FF"/>
                </a:solidFill>
              </a:rPr>
            </a:br>
            <a:r>
              <a:rPr lang="en-US" sz="2400" b="1" dirty="0" smtClean="0"/>
              <a:t>May 11 - Wilmington, </a:t>
            </a:r>
            <a:r>
              <a:rPr lang="en-US" sz="2400" b="1" dirty="0"/>
              <a:t>OH</a:t>
            </a:r>
            <a:r>
              <a:rPr lang="en-US" sz="2400" b="1" dirty="0">
                <a:solidFill>
                  <a:srgbClr val="FF00FF"/>
                </a:solidFill>
              </a:rPr>
              <a:t/>
            </a:r>
            <a:br>
              <a:rPr lang="en-US" sz="2400" b="1" dirty="0">
                <a:solidFill>
                  <a:srgbClr val="FF00FF"/>
                </a:solidFill>
              </a:rPr>
            </a:br>
            <a:r>
              <a:rPr lang="en-US" sz="1600" b="1" dirty="0"/>
              <a:t>http://goesrhwt.blogspot.com/2015/05/observed-radiosonde-datanucaps.html</a:t>
            </a:r>
          </a:p>
        </p:txBody>
      </p:sp>
      <p:sp>
        <p:nvSpPr>
          <p:cNvPr id="3" name="Content Placeholder 2"/>
          <p:cNvSpPr>
            <a:spLocks noGrp="1"/>
          </p:cNvSpPr>
          <p:nvPr>
            <p:ph idx="1"/>
          </p:nvPr>
        </p:nvSpPr>
        <p:spPr>
          <a:xfrm>
            <a:off x="152400" y="1066800"/>
            <a:ext cx="8991600" cy="914400"/>
          </a:xfrm>
        </p:spPr>
        <p:txBody>
          <a:bodyPr>
            <a:noAutofit/>
          </a:bodyPr>
          <a:lstStyle/>
          <a:p>
            <a:pPr marL="0" indent="0">
              <a:buNone/>
            </a:pPr>
            <a:r>
              <a:rPr lang="en-US" sz="2000" dirty="0" smtClean="0"/>
              <a:t>“However</a:t>
            </a:r>
            <a:r>
              <a:rPr lang="en-US" sz="2000" dirty="0"/>
              <a:t>, if the boundary layer temperature and dew point profile is modified using nearby METAR observations (85/61), the SBCAPE is more representative to the observed sounding (1761 vs. 1688 J/kg</a:t>
            </a:r>
            <a:r>
              <a:rPr lang="en-US" sz="2000" dirty="0" smtClean="0"/>
              <a:t>):”</a:t>
            </a:r>
            <a:endParaRPr lang="en-US" sz="2000" dirty="0"/>
          </a:p>
        </p:txBody>
      </p:sp>
      <p:sp>
        <p:nvSpPr>
          <p:cNvPr id="10" name="TextBox 9"/>
          <p:cNvSpPr txBox="1"/>
          <p:nvPr/>
        </p:nvSpPr>
        <p:spPr>
          <a:xfrm>
            <a:off x="76201" y="2891135"/>
            <a:ext cx="1295400" cy="923330"/>
          </a:xfrm>
          <a:prstGeom prst="rect">
            <a:avLst/>
          </a:prstGeom>
          <a:noFill/>
          <a:ln>
            <a:solidFill>
              <a:srgbClr val="FF0000"/>
            </a:solidFill>
          </a:ln>
        </p:spPr>
        <p:txBody>
          <a:bodyPr wrap="square" rtlCol="0">
            <a:spAutoFit/>
          </a:bodyPr>
          <a:lstStyle/>
          <a:p>
            <a:r>
              <a:rPr lang="en-US" b="1" dirty="0" smtClean="0"/>
              <a:t>Special Sounding at 18z</a:t>
            </a:r>
            <a:endParaRPr lang="en-US" b="1" dirty="0"/>
          </a:p>
        </p:txBody>
      </p:sp>
      <p:pic>
        <p:nvPicPr>
          <p:cNvPr id="2052" name="Picture 4" descr="http://4.bp.blogspot.com/-GdxabXgRNgI/VVEttQ246GI/AAAAAAAACKk/poRCNMWOJeo/s400/NUCAPS_12.png"/>
          <p:cNvPicPr>
            <a:picLocks noChangeAspect="1" noChangeArrowheads="1"/>
          </p:cNvPicPr>
          <p:nvPr>
            <p:custDataLst>
              <p:tags r:id="rId3"/>
            </p:custDataLst>
          </p:nvPr>
        </p:nvPicPr>
        <p:blipFill rotWithShape="1">
          <a:blip r:embed="rId8">
            <a:extLst>
              <a:ext uri="{28A0092B-C50C-407E-A947-70E740481C1C}">
                <a14:useLocalDpi xmlns:a14="http://schemas.microsoft.com/office/drawing/2010/main" val="0"/>
              </a:ext>
            </a:extLst>
          </a:blip>
          <a:srcRect r="22362" b="29412"/>
          <a:stretch/>
        </p:blipFill>
        <p:spPr bwMode="auto">
          <a:xfrm>
            <a:off x="1505494" y="2057400"/>
            <a:ext cx="3412644" cy="25908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2.bp.blogspot.com/-xy1QyjqhxZA/VVEttW8FHhI/AAAAAAAACKc/W1BlZmxOKx8/s400/NUCAPS_21.png"/>
          <p:cNvPicPr>
            <a:picLocks noChangeAspect="1" noChangeArrowheads="1"/>
          </p:cNvPicPr>
          <p:nvPr>
            <p:custDataLst>
              <p:tags r:id="rId4"/>
            </p:custDataLst>
          </p:nvPr>
        </p:nvPicPr>
        <p:blipFill rotWithShape="1">
          <a:blip r:embed="rId9">
            <a:extLst>
              <a:ext uri="{28A0092B-C50C-407E-A947-70E740481C1C}">
                <a14:useLocalDpi xmlns:a14="http://schemas.microsoft.com/office/drawing/2010/main" val="0"/>
              </a:ext>
            </a:extLst>
          </a:blip>
          <a:srcRect r="24151" b="30343"/>
          <a:stretch/>
        </p:blipFill>
        <p:spPr bwMode="auto">
          <a:xfrm>
            <a:off x="5317067" y="2057400"/>
            <a:ext cx="3358444" cy="25908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680537" y="2286000"/>
            <a:ext cx="2501540" cy="369332"/>
          </a:xfrm>
          <a:prstGeom prst="rect">
            <a:avLst/>
          </a:prstGeom>
          <a:noFill/>
        </p:spPr>
        <p:txBody>
          <a:bodyPr wrap="square" rtlCol="0">
            <a:spAutoFit/>
          </a:bodyPr>
          <a:lstStyle/>
          <a:p>
            <a:r>
              <a:rPr lang="en-US" b="1" dirty="0" smtClean="0">
                <a:solidFill>
                  <a:schemeClr val="bg1"/>
                </a:solidFill>
              </a:rPr>
              <a:t>Unmodified NUCAPS</a:t>
            </a:r>
            <a:endParaRPr lang="en-US" b="1" dirty="0">
              <a:solidFill>
                <a:schemeClr val="bg1"/>
              </a:solidFill>
            </a:endParaRPr>
          </a:p>
        </p:txBody>
      </p:sp>
      <p:sp>
        <p:nvSpPr>
          <p:cNvPr id="13" name="TextBox 12"/>
          <p:cNvSpPr txBox="1"/>
          <p:nvPr/>
        </p:nvSpPr>
        <p:spPr>
          <a:xfrm>
            <a:off x="5791200" y="2297668"/>
            <a:ext cx="2743200" cy="369332"/>
          </a:xfrm>
          <a:prstGeom prst="rect">
            <a:avLst/>
          </a:prstGeom>
          <a:noFill/>
        </p:spPr>
        <p:txBody>
          <a:bodyPr wrap="square" rtlCol="0">
            <a:spAutoFit/>
          </a:bodyPr>
          <a:lstStyle/>
          <a:p>
            <a:r>
              <a:rPr lang="en-US" b="1" dirty="0" smtClean="0">
                <a:solidFill>
                  <a:schemeClr val="bg1"/>
                </a:solidFill>
              </a:rPr>
              <a:t>Modified NUCAPS</a:t>
            </a:r>
            <a:endParaRPr lang="en-US" b="1" dirty="0">
              <a:solidFill>
                <a:schemeClr val="bg1"/>
              </a:solidFill>
            </a:endParaRPr>
          </a:p>
        </p:txBody>
      </p:sp>
      <p:sp>
        <p:nvSpPr>
          <p:cNvPr id="4" name="TextBox 3"/>
          <p:cNvSpPr txBox="1"/>
          <p:nvPr/>
        </p:nvSpPr>
        <p:spPr>
          <a:xfrm>
            <a:off x="1743677" y="4202668"/>
            <a:ext cx="1143000" cy="369332"/>
          </a:xfrm>
          <a:prstGeom prst="rect">
            <a:avLst/>
          </a:prstGeom>
          <a:noFill/>
        </p:spPr>
        <p:txBody>
          <a:bodyPr wrap="square" rtlCol="0">
            <a:spAutoFit/>
          </a:bodyPr>
          <a:lstStyle/>
          <a:p>
            <a:r>
              <a:rPr lang="en-US" b="1" dirty="0" err="1" smtClean="0">
                <a:solidFill>
                  <a:schemeClr val="bg1"/>
                </a:solidFill>
              </a:rPr>
              <a:t>Sfc</a:t>
            </a:r>
            <a:r>
              <a:rPr lang="en-US" b="1" dirty="0" smtClean="0">
                <a:solidFill>
                  <a:schemeClr val="bg1"/>
                </a:solidFill>
              </a:rPr>
              <a:t>: 77/55</a:t>
            </a:r>
            <a:endParaRPr lang="en-US" b="1" dirty="0">
              <a:solidFill>
                <a:schemeClr val="bg1"/>
              </a:solidFill>
            </a:endParaRPr>
          </a:p>
        </p:txBody>
      </p:sp>
      <p:sp>
        <p:nvSpPr>
          <p:cNvPr id="14" name="TextBox 13"/>
          <p:cNvSpPr txBox="1"/>
          <p:nvPr/>
        </p:nvSpPr>
        <p:spPr>
          <a:xfrm>
            <a:off x="5638800" y="4191000"/>
            <a:ext cx="1143000" cy="369332"/>
          </a:xfrm>
          <a:prstGeom prst="rect">
            <a:avLst/>
          </a:prstGeom>
          <a:noFill/>
        </p:spPr>
        <p:txBody>
          <a:bodyPr wrap="square" rtlCol="0">
            <a:spAutoFit/>
          </a:bodyPr>
          <a:lstStyle/>
          <a:p>
            <a:r>
              <a:rPr lang="en-US" b="1" dirty="0" err="1" smtClean="0">
                <a:solidFill>
                  <a:schemeClr val="bg1"/>
                </a:solidFill>
              </a:rPr>
              <a:t>Sfc</a:t>
            </a:r>
            <a:r>
              <a:rPr lang="en-US" b="1" dirty="0" smtClean="0">
                <a:solidFill>
                  <a:schemeClr val="bg1"/>
                </a:solidFill>
              </a:rPr>
              <a:t>: 85/61</a:t>
            </a:r>
            <a:endParaRPr lang="en-US" b="1" dirty="0">
              <a:solidFill>
                <a:schemeClr val="bg1"/>
              </a:solidFill>
            </a:endParaRPr>
          </a:p>
        </p:txBody>
      </p:sp>
      <p:sp>
        <p:nvSpPr>
          <p:cNvPr id="5" name="Rectangle 4"/>
          <p:cNvSpPr/>
          <p:nvPr/>
        </p:nvSpPr>
        <p:spPr>
          <a:xfrm>
            <a:off x="4343400" y="5029200"/>
            <a:ext cx="4724400" cy="1569660"/>
          </a:xfrm>
          <a:prstGeom prst="rect">
            <a:avLst/>
          </a:prstGeom>
        </p:spPr>
        <p:txBody>
          <a:bodyPr wrap="square">
            <a:spAutoFit/>
          </a:bodyPr>
          <a:lstStyle/>
          <a:p>
            <a:r>
              <a:rPr lang="en-US" sz="2400" dirty="0"/>
              <a:t>“You can't just modify the surface values, you must modify the whole mixed layer, otherwise you get unrealistic lapse </a:t>
            </a:r>
            <a:r>
              <a:rPr lang="en-US" sz="2400" dirty="0" smtClean="0"/>
              <a:t>rates”</a:t>
            </a:r>
            <a:endParaRPr lang="en-US" sz="2400" dirty="0"/>
          </a:p>
        </p:txBody>
      </p:sp>
      <p:sp>
        <p:nvSpPr>
          <p:cNvPr id="17" name="Right Arrow 16"/>
          <p:cNvSpPr/>
          <p:nvPr/>
        </p:nvSpPr>
        <p:spPr>
          <a:xfrm>
            <a:off x="4574689" y="3035480"/>
            <a:ext cx="1122161" cy="41910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5400000">
            <a:off x="600970" y="4165995"/>
            <a:ext cx="1122161" cy="41910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505494" y="2057400"/>
            <a:ext cx="7170017" cy="2590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873985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7027"/>
            <a:ext cx="9144000" cy="6383945"/>
          </a:xfrm>
          <a:prstGeom prst="rect">
            <a:avLst/>
          </a:prstGeom>
        </p:spPr>
      </p:pic>
      <p:sp>
        <p:nvSpPr>
          <p:cNvPr id="3" name="TextBox 2"/>
          <p:cNvSpPr txBox="1"/>
          <p:nvPr/>
        </p:nvSpPr>
        <p:spPr>
          <a:xfrm>
            <a:off x="76200" y="4648200"/>
            <a:ext cx="3962400" cy="1077218"/>
          </a:xfrm>
          <a:prstGeom prst="rect">
            <a:avLst/>
          </a:prstGeom>
          <a:solidFill>
            <a:schemeClr val="bg1">
              <a:lumMod val="85000"/>
            </a:schemeClr>
          </a:solidFill>
        </p:spPr>
        <p:txBody>
          <a:bodyPr wrap="square" rtlCol="0">
            <a:spAutoFit/>
          </a:bodyPr>
          <a:lstStyle/>
          <a:p>
            <a:r>
              <a:rPr lang="en-US" sz="1600" b="1" dirty="0" smtClean="0">
                <a:latin typeface="Franklin Gothic Medium Cond" panose="020B0606030402020204" pitchFamily="34" charset="0"/>
              </a:rPr>
              <a:t>Sometimes the lower part of the sounding does not quite match nearby observations. You can modify NUCAPS Soundings in AWIPS.  Consider the profile on the west coast of FL, where T/Td are ~81 / 60</a:t>
            </a:r>
            <a:endParaRPr lang="en-US" sz="1600" b="1" dirty="0">
              <a:latin typeface="Franklin Gothic Medium Cond" panose="020B0606030402020204" pitchFamily="34" charset="0"/>
            </a:endParaRPr>
          </a:p>
        </p:txBody>
      </p:sp>
      <p:sp>
        <p:nvSpPr>
          <p:cNvPr id="4" name="Title 3"/>
          <p:cNvSpPr>
            <a:spLocks noGrp="1"/>
          </p:cNvSpPr>
          <p:nvPr>
            <p:ph type="title"/>
          </p:nvPr>
        </p:nvSpPr>
        <p:spPr>
          <a:xfrm>
            <a:off x="457200" y="0"/>
            <a:ext cx="8229600" cy="792162"/>
          </a:xfrm>
        </p:spPr>
        <p:txBody>
          <a:bodyPr/>
          <a:lstStyle/>
          <a:p>
            <a:r>
              <a:rPr lang="en-US" dirty="0" smtClean="0"/>
              <a:t>Editing</a:t>
            </a:r>
            <a:endParaRPr lang="en-US" dirty="0"/>
          </a:p>
        </p:txBody>
      </p:sp>
      <p:sp>
        <p:nvSpPr>
          <p:cNvPr id="5" name="Oval 4"/>
          <p:cNvSpPr/>
          <p:nvPr/>
        </p:nvSpPr>
        <p:spPr>
          <a:xfrm>
            <a:off x="4354411" y="2869159"/>
            <a:ext cx="228600" cy="228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endCxn id="5" idx="3"/>
          </p:cNvCxnSpPr>
          <p:nvPr/>
        </p:nvCxnSpPr>
        <p:spPr>
          <a:xfrm flipV="1">
            <a:off x="2057400" y="3064281"/>
            <a:ext cx="2330489" cy="1583919"/>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custDataLst>
      <p:tags r:id="rId1"/>
    </p:custDataLst>
    <p:extLst>
      <p:ext uri="{BB962C8B-B14F-4D97-AF65-F5344CB8AC3E}">
        <p14:creationId xmlns:p14="http://schemas.microsoft.com/office/powerpoint/2010/main" val="21737014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3516" y="5882303"/>
            <a:ext cx="5989684" cy="646331"/>
          </a:xfrm>
          <a:prstGeom prst="rect">
            <a:avLst/>
          </a:prstGeom>
          <a:noFill/>
        </p:spPr>
        <p:txBody>
          <a:bodyPr wrap="square" rtlCol="0">
            <a:spAutoFit/>
          </a:bodyPr>
          <a:lstStyle/>
          <a:p>
            <a:pPr algn="ctr"/>
            <a:r>
              <a:rPr lang="en-US" dirty="0" smtClean="0"/>
              <a:t>Do the surface values match observations in the METAR plot?  </a:t>
            </a:r>
          </a:p>
          <a:p>
            <a:pPr algn="ctr"/>
            <a:r>
              <a:rPr lang="en-US" dirty="0" smtClean="0"/>
              <a:t>No?  Change them. Toggle ‘Edit Graph’ to ‘On’</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82880"/>
            <a:ext cx="8074673" cy="5621215"/>
          </a:xfrm>
          <a:prstGeom prst="rect">
            <a:avLst/>
          </a:prstGeom>
        </p:spPr>
      </p:pic>
      <p:cxnSp>
        <p:nvCxnSpPr>
          <p:cNvPr id="6" name="Straight Arrow Connector 5"/>
          <p:cNvCxnSpPr/>
          <p:nvPr/>
        </p:nvCxnSpPr>
        <p:spPr>
          <a:xfrm flipV="1">
            <a:off x="6019800" y="5715000"/>
            <a:ext cx="1295400" cy="609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870143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2789" y="6019800"/>
            <a:ext cx="6472734" cy="646331"/>
          </a:xfrm>
          <a:prstGeom prst="rect">
            <a:avLst/>
          </a:prstGeom>
          <a:noFill/>
        </p:spPr>
        <p:txBody>
          <a:bodyPr wrap="none" rtlCol="0">
            <a:spAutoFit/>
          </a:bodyPr>
          <a:lstStyle/>
          <a:p>
            <a:pPr algn="ctr"/>
            <a:r>
              <a:rPr lang="en-US" dirty="0" err="1" smtClean="0"/>
              <a:t>Draggable</a:t>
            </a:r>
            <a:r>
              <a:rPr lang="en-US" dirty="0" smtClean="0"/>
              <a:t> Points appear on the Temperature and </a:t>
            </a:r>
            <a:r>
              <a:rPr lang="en-US" dirty="0" err="1" smtClean="0"/>
              <a:t>Dewpoint</a:t>
            </a:r>
            <a:r>
              <a:rPr lang="en-US" dirty="0" smtClean="0"/>
              <a:t> lines.  </a:t>
            </a:r>
          </a:p>
          <a:p>
            <a:pPr algn="ctr"/>
            <a:r>
              <a:rPr lang="en-US" dirty="0" smtClean="0"/>
              <a:t>Move the points to values that are more appropriate </a:t>
            </a:r>
            <a:r>
              <a:rPr lang="en-US" sz="1200" b="1" baseline="20000" dirty="0" smtClean="0"/>
              <a:t>(then toggle ‘</a:t>
            </a:r>
            <a:r>
              <a:rPr lang="en-US" sz="1200" b="1" baseline="20000" dirty="0" err="1" smtClean="0"/>
              <a:t>EditGraph</a:t>
            </a:r>
            <a:r>
              <a:rPr lang="en-US" sz="1200" b="1" baseline="20000" dirty="0" smtClean="0"/>
              <a:t>’ to off)</a:t>
            </a:r>
            <a:endParaRPr lang="en-US" sz="1200" b="1" baseline="20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82880"/>
            <a:ext cx="8078042" cy="5623560"/>
          </a:xfrm>
          <a:prstGeom prst="rect">
            <a:avLst/>
          </a:prstGeom>
        </p:spPr>
      </p:pic>
      <p:cxnSp>
        <p:nvCxnSpPr>
          <p:cNvPr id="5" name="Straight Arrow Connector 4"/>
          <p:cNvCxnSpPr>
            <a:stCxn id="3" idx="3"/>
          </p:cNvCxnSpPr>
          <p:nvPr/>
        </p:nvCxnSpPr>
        <p:spPr>
          <a:xfrm flipV="1">
            <a:off x="6825523" y="5715000"/>
            <a:ext cx="489677" cy="62796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200400" y="3733800"/>
            <a:ext cx="5334842" cy="1524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830209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5943600"/>
            <a:ext cx="6477000" cy="646331"/>
          </a:xfrm>
          <a:prstGeom prst="rect">
            <a:avLst/>
          </a:prstGeom>
          <a:noFill/>
        </p:spPr>
        <p:txBody>
          <a:bodyPr wrap="square" rtlCol="0">
            <a:spAutoFit/>
          </a:bodyPr>
          <a:lstStyle/>
          <a:p>
            <a:r>
              <a:rPr lang="en-US" dirty="0" smtClean="0"/>
              <a:t>Don’t like things you’ve changed?  Click ‘Reset’ and start over.</a:t>
            </a:r>
          </a:p>
          <a:p>
            <a:r>
              <a:rPr lang="en-US" dirty="0" smtClean="0"/>
              <a:t>Note that derived parameters – in the red box – have also changed </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82880"/>
            <a:ext cx="8078042" cy="5623560"/>
          </a:xfrm>
          <a:prstGeom prst="rect">
            <a:avLst/>
          </a:prstGeom>
        </p:spPr>
      </p:pic>
      <p:sp>
        <p:nvSpPr>
          <p:cNvPr id="5" name="Rectangle 4"/>
          <p:cNvSpPr/>
          <p:nvPr/>
        </p:nvSpPr>
        <p:spPr>
          <a:xfrm>
            <a:off x="3200400" y="3733800"/>
            <a:ext cx="5334842" cy="1524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29322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7200"/>
            <a:ext cx="8356390" cy="369332"/>
          </a:xfrm>
          <a:prstGeom prst="rect">
            <a:avLst/>
          </a:prstGeom>
          <a:noFill/>
        </p:spPr>
        <p:txBody>
          <a:bodyPr wrap="none" rtlCol="0">
            <a:spAutoFit/>
          </a:bodyPr>
          <a:lstStyle/>
          <a:p>
            <a:r>
              <a:rPr lang="en-US" dirty="0" smtClean="0"/>
              <a:t>You can also click on the ‘</a:t>
            </a:r>
            <a:r>
              <a:rPr lang="en-US" dirty="0" err="1" smtClean="0"/>
              <a:t>EditData</a:t>
            </a:r>
            <a:r>
              <a:rPr lang="en-US" dirty="0" smtClean="0"/>
              <a:t>’ box, which brings up text boxes that you can change</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826532"/>
            <a:ext cx="3403694" cy="356616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3048000"/>
            <a:ext cx="3403694" cy="356616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5395" y="818756"/>
            <a:ext cx="3403694" cy="356616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2600" y="3271604"/>
            <a:ext cx="3403694" cy="3566160"/>
          </a:xfrm>
          <a:prstGeom prst="rect">
            <a:avLst/>
          </a:prstGeom>
        </p:spPr>
      </p:pic>
      <p:cxnSp>
        <p:nvCxnSpPr>
          <p:cNvPr id="7" name="Straight Arrow Connector 6"/>
          <p:cNvCxnSpPr/>
          <p:nvPr/>
        </p:nvCxnSpPr>
        <p:spPr>
          <a:xfrm flipH="1">
            <a:off x="2514601" y="3429000"/>
            <a:ext cx="99059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ight Brace 9"/>
          <p:cNvSpPr/>
          <p:nvPr/>
        </p:nvSpPr>
        <p:spPr>
          <a:xfrm>
            <a:off x="3352800" y="990600"/>
            <a:ext cx="304800" cy="762000"/>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431894" y="4565031"/>
            <a:ext cx="970137" cy="646331"/>
          </a:xfrm>
          <a:prstGeom prst="rect">
            <a:avLst/>
          </a:prstGeom>
          <a:noFill/>
        </p:spPr>
        <p:txBody>
          <a:bodyPr wrap="none" rtlCol="0">
            <a:spAutoFit/>
          </a:bodyPr>
          <a:lstStyle/>
          <a:p>
            <a:r>
              <a:rPr lang="en-US" dirty="0" smtClean="0"/>
              <a:t>Original </a:t>
            </a:r>
          </a:p>
          <a:p>
            <a:r>
              <a:rPr lang="en-US" dirty="0" smtClean="0"/>
              <a:t>Values</a:t>
            </a:r>
            <a:endParaRPr lang="en-US" dirty="0"/>
          </a:p>
        </p:txBody>
      </p:sp>
      <p:sp>
        <p:nvSpPr>
          <p:cNvPr id="12" name="TextBox 11"/>
          <p:cNvSpPr txBox="1"/>
          <p:nvPr/>
        </p:nvSpPr>
        <p:spPr>
          <a:xfrm>
            <a:off x="155514" y="2191741"/>
            <a:ext cx="301686" cy="369332"/>
          </a:xfrm>
          <a:prstGeom prst="rect">
            <a:avLst/>
          </a:prstGeom>
          <a:noFill/>
          <a:ln>
            <a:solidFill>
              <a:srgbClr val="FF0000"/>
            </a:solidFill>
          </a:ln>
        </p:spPr>
        <p:txBody>
          <a:bodyPr wrap="none" rtlCol="0">
            <a:spAutoFit/>
          </a:bodyPr>
          <a:lstStyle/>
          <a:p>
            <a:r>
              <a:rPr lang="en-US" dirty="0" smtClean="0">
                <a:solidFill>
                  <a:srgbClr val="FF0000"/>
                </a:solidFill>
              </a:rPr>
              <a:t>1</a:t>
            </a:r>
            <a:endParaRPr lang="en-US" dirty="0">
              <a:solidFill>
                <a:srgbClr val="FF0000"/>
              </a:solidFill>
            </a:endParaRPr>
          </a:p>
        </p:txBody>
      </p:sp>
      <p:sp>
        <p:nvSpPr>
          <p:cNvPr id="13" name="TextBox 12"/>
          <p:cNvSpPr txBox="1"/>
          <p:nvPr/>
        </p:nvSpPr>
        <p:spPr>
          <a:xfrm>
            <a:off x="1300066" y="4410008"/>
            <a:ext cx="301686" cy="369332"/>
          </a:xfrm>
          <a:prstGeom prst="rect">
            <a:avLst/>
          </a:prstGeom>
          <a:noFill/>
          <a:ln>
            <a:solidFill>
              <a:srgbClr val="FF0000"/>
            </a:solidFill>
          </a:ln>
        </p:spPr>
        <p:txBody>
          <a:bodyPr wrap="none" rtlCol="0">
            <a:spAutoFit/>
          </a:bodyPr>
          <a:lstStyle/>
          <a:p>
            <a:r>
              <a:rPr lang="en-US" dirty="0" smtClean="0">
                <a:solidFill>
                  <a:srgbClr val="FF0000"/>
                </a:solidFill>
              </a:rPr>
              <a:t>2</a:t>
            </a:r>
            <a:endParaRPr lang="en-US" dirty="0">
              <a:solidFill>
                <a:srgbClr val="FF0000"/>
              </a:solidFill>
            </a:endParaRPr>
          </a:p>
        </p:txBody>
      </p:sp>
      <p:sp>
        <p:nvSpPr>
          <p:cNvPr id="14" name="TextBox 13"/>
          <p:cNvSpPr txBox="1"/>
          <p:nvPr/>
        </p:nvSpPr>
        <p:spPr>
          <a:xfrm>
            <a:off x="4654567" y="2137694"/>
            <a:ext cx="301686" cy="369332"/>
          </a:xfrm>
          <a:prstGeom prst="rect">
            <a:avLst/>
          </a:prstGeom>
          <a:noFill/>
          <a:ln>
            <a:solidFill>
              <a:srgbClr val="FF0000"/>
            </a:solidFill>
          </a:ln>
        </p:spPr>
        <p:txBody>
          <a:bodyPr wrap="none" rtlCol="0">
            <a:spAutoFit/>
          </a:bodyPr>
          <a:lstStyle/>
          <a:p>
            <a:r>
              <a:rPr lang="en-US" dirty="0">
                <a:solidFill>
                  <a:srgbClr val="FF0000"/>
                </a:solidFill>
              </a:rPr>
              <a:t>3</a:t>
            </a:r>
          </a:p>
        </p:txBody>
      </p:sp>
      <p:sp>
        <p:nvSpPr>
          <p:cNvPr id="15" name="TextBox 14"/>
          <p:cNvSpPr txBox="1"/>
          <p:nvPr/>
        </p:nvSpPr>
        <p:spPr>
          <a:xfrm>
            <a:off x="5562600" y="4593712"/>
            <a:ext cx="301686" cy="369332"/>
          </a:xfrm>
          <a:prstGeom prst="rect">
            <a:avLst/>
          </a:prstGeom>
          <a:noFill/>
          <a:ln>
            <a:solidFill>
              <a:srgbClr val="FF0000"/>
            </a:solidFill>
          </a:ln>
        </p:spPr>
        <p:txBody>
          <a:bodyPr wrap="none" rtlCol="0">
            <a:spAutoFit/>
          </a:bodyPr>
          <a:lstStyle/>
          <a:p>
            <a:r>
              <a:rPr lang="en-US" dirty="0">
                <a:solidFill>
                  <a:srgbClr val="FF0000"/>
                </a:solidFill>
              </a:rPr>
              <a:t>4</a:t>
            </a:r>
          </a:p>
        </p:txBody>
      </p:sp>
      <p:sp>
        <p:nvSpPr>
          <p:cNvPr id="16" name="TextBox 15"/>
          <p:cNvSpPr txBox="1"/>
          <p:nvPr/>
        </p:nvSpPr>
        <p:spPr>
          <a:xfrm>
            <a:off x="7991129" y="2490230"/>
            <a:ext cx="1059585" cy="646331"/>
          </a:xfrm>
          <a:prstGeom prst="rect">
            <a:avLst/>
          </a:prstGeom>
          <a:noFill/>
        </p:spPr>
        <p:txBody>
          <a:bodyPr wrap="none" rtlCol="0">
            <a:spAutoFit/>
          </a:bodyPr>
          <a:lstStyle/>
          <a:p>
            <a:r>
              <a:rPr lang="en-US" dirty="0" smtClean="0"/>
              <a:t>Changed </a:t>
            </a:r>
          </a:p>
          <a:p>
            <a:r>
              <a:rPr lang="en-US" dirty="0" smtClean="0"/>
              <a:t>Values</a:t>
            </a:r>
            <a:endParaRPr lang="en-US" dirty="0"/>
          </a:p>
        </p:txBody>
      </p:sp>
    </p:spTree>
    <p:custDataLst>
      <p:tags r:id="rId1"/>
    </p:custDataLst>
    <p:extLst>
      <p:ext uri="{BB962C8B-B14F-4D97-AF65-F5344CB8AC3E}">
        <p14:creationId xmlns:p14="http://schemas.microsoft.com/office/powerpoint/2010/main" val="23114607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3400" y="228600"/>
            <a:ext cx="8229600" cy="1143000"/>
          </a:xfrm>
        </p:spPr>
        <p:txBody>
          <a:bodyPr>
            <a:normAutofit fontScale="90000"/>
          </a:bodyPr>
          <a:lstStyle/>
          <a:p>
            <a:r>
              <a:rPr lang="en-US" dirty="0" smtClean="0"/>
              <a:t>Forecast Problem: 29 May 2014</a:t>
            </a:r>
            <a:r>
              <a:rPr lang="en-US" dirty="0" smtClean="0">
                <a:solidFill>
                  <a:srgbClr val="FF00FF"/>
                </a:solidFill>
              </a:rPr>
              <a:t/>
            </a:r>
            <a:br>
              <a:rPr lang="en-US" dirty="0" smtClean="0">
                <a:solidFill>
                  <a:srgbClr val="FF00FF"/>
                </a:solidFill>
              </a:rPr>
            </a:br>
            <a:r>
              <a:rPr lang="en-US" dirty="0" smtClean="0"/>
              <a:t>Afternoon/Evening Convection </a:t>
            </a:r>
            <a:r>
              <a:rPr lang="en-US" dirty="0"/>
              <a:t>?</a:t>
            </a:r>
          </a:p>
        </p:txBody>
      </p:sp>
      <p:pic>
        <p:nvPicPr>
          <p:cNvPr id="4" name="Picture 3"/>
          <p:cNvPicPr>
            <a:picLocks noChangeAspect="1"/>
          </p:cNvPicPr>
          <p:nvPr>
            <p:custDataLst>
              <p:tags r:id="rId2"/>
            </p:custDataLst>
          </p:nvPr>
        </p:nvPicPr>
        <p:blipFill>
          <a:blip r:embed="rId6"/>
          <a:stretch>
            <a:fillRect/>
          </a:stretch>
        </p:blipFill>
        <p:spPr>
          <a:xfrm>
            <a:off x="343896" y="1539765"/>
            <a:ext cx="5302469" cy="5302469"/>
          </a:xfrm>
          <a:prstGeom prst="rect">
            <a:avLst/>
          </a:prstGeom>
        </p:spPr>
      </p:pic>
      <p:pic>
        <p:nvPicPr>
          <p:cNvPr id="5" name="Picture 4"/>
          <p:cNvPicPr>
            <a:picLocks noChangeAspect="1"/>
          </p:cNvPicPr>
          <p:nvPr>
            <p:custDataLst>
              <p:tags r:id="rId3"/>
            </p:custDataLst>
          </p:nvPr>
        </p:nvPicPr>
        <p:blipFill>
          <a:blip r:embed="rId7"/>
          <a:stretch>
            <a:fillRect/>
          </a:stretch>
        </p:blipFill>
        <p:spPr>
          <a:xfrm>
            <a:off x="6324600" y="2963972"/>
            <a:ext cx="2104571" cy="2209800"/>
          </a:xfrm>
          <a:prstGeom prst="rect">
            <a:avLst/>
          </a:prstGeom>
        </p:spPr>
      </p:pic>
      <p:sp>
        <p:nvSpPr>
          <p:cNvPr id="6" name="TextBox 5"/>
          <p:cNvSpPr txBox="1"/>
          <p:nvPr/>
        </p:nvSpPr>
        <p:spPr>
          <a:xfrm>
            <a:off x="6217881" y="1948309"/>
            <a:ext cx="2318007" cy="1015663"/>
          </a:xfrm>
          <a:prstGeom prst="rect">
            <a:avLst/>
          </a:prstGeom>
          <a:noFill/>
        </p:spPr>
        <p:txBody>
          <a:bodyPr wrap="none" rtlCol="0">
            <a:spAutoFit/>
          </a:bodyPr>
          <a:lstStyle/>
          <a:p>
            <a:pPr algn="ctr"/>
            <a:r>
              <a:rPr lang="en-US" sz="2000" dirty="0" smtClean="0"/>
              <a:t>GFS 9 hour </a:t>
            </a:r>
            <a:r>
              <a:rPr lang="en-US" sz="2000" dirty="0" err="1" smtClean="0"/>
              <a:t>fcst</a:t>
            </a:r>
            <a:endParaRPr lang="en-US" sz="2000" dirty="0" smtClean="0"/>
          </a:p>
          <a:p>
            <a:pPr algn="ctr"/>
            <a:r>
              <a:rPr lang="en-US" sz="2000" dirty="0" smtClean="0"/>
              <a:t>From 12UTC 29 May</a:t>
            </a:r>
          </a:p>
          <a:p>
            <a:pPr algn="ctr"/>
            <a:r>
              <a:rPr lang="en-US" sz="2000" dirty="0" smtClean="0"/>
              <a:t>Valid 21 UTC 29 May</a:t>
            </a:r>
            <a:endParaRPr lang="en-US" sz="2000" dirty="0"/>
          </a:p>
        </p:txBody>
      </p:sp>
      <p:sp>
        <p:nvSpPr>
          <p:cNvPr id="7" name="TextBox 6"/>
          <p:cNvSpPr txBox="1"/>
          <p:nvPr/>
        </p:nvSpPr>
        <p:spPr>
          <a:xfrm>
            <a:off x="3583134" y="2420883"/>
            <a:ext cx="1384996" cy="830997"/>
          </a:xfrm>
          <a:prstGeom prst="rect">
            <a:avLst/>
          </a:prstGeom>
          <a:noFill/>
        </p:spPr>
        <p:txBody>
          <a:bodyPr wrap="none" rtlCol="0">
            <a:spAutoFit/>
          </a:bodyPr>
          <a:lstStyle/>
          <a:p>
            <a:pPr algn="ctr"/>
            <a:r>
              <a:rPr lang="en-US" sz="2400" b="1" dirty="0" smtClean="0">
                <a:solidFill>
                  <a:srgbClr val="FFFF00"/>
                </a:solidFill>
              </a:rPr>
              <a:t>1915 UTC</a:t>
            </a:r>
          </a:p>
          <a:p>
            <a:pPr algn="ctr"/>
            <a:r>
              <a:rPr lang="en-US" sz="2400" b="1" dirty="0" smtClean="0">
                <a:solidFill>
                  <a:srgbClr val="FFFF00"/>
                </a:solidFill>
              </a:rPr>
              <a:t>Visible</a:t>
            </a:r>
            <a:endParaRPr lang="en-US" sz="2400" b="1" dirty="0">
              <a:solidFill>
                <a:srgbClr val="FFFF00"/>
              </a:solidFill>
            </a:endParaRPr>
          </a:p>
        </p:txBody>
      </p:sp>
      <p:sp>
        <p:nvSpPr>
          <p:cNvPr id="8" name="Oval 7"/>
          <p:cNvSpPr/>
          <p:nvPr/>
        </p:nvSpPr>
        <p:spPr>
          <a:xfrm>
            <a:off x="4038600" y="5105400"/>
            <a:ext cx="762000" cy="1066800"/>
          </a:xfrm>
          <a:prstGeom prst="ellipse">
            <a:avLst/>
          </a:pr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260161" y="5575793"/>
            <a:ext cx="2333172" cy="923330"/>
          </a:xfrm>
          <a:prstGeom prst="rect">
            <a:avLst/>
          </a:prstGeom>
          <a:noFill/>
        </p:spPr>
        <p:txBody>
          <a:bodyPr wrap="square" rtlCol="0">
            <a:spAutoFit/>
          </a:bodyPr>
          <a:lstStyle/>
          <a:p>
            <a:pPr algn="ctr"/>
            <a:r>
              <a:rPr lang="en-US" dirty="0" smtClean="0"/>
              <a:t>Will the Cumulus Field develop further? (As suggested by the GFS)</a:t>
            </a:r>
            <a:endParaRPr lang="en-US" dirty="0"/>
          </a:p>
        </p:txBody>
      </p:sp>
    </p:spTree>
    <p:custDataLst>
      <p:tags r:id="rId1"/>
    </p:custDataLst>
    <p:extLst>
      <p:ext uri="{BB962C8B-B14F-4D97-AF65-F5344CB8AC3E}">
        <p14:creationId xmlns:p14="http://schemas.microsoft.com/office/powerpoint/2010/main" val="5050920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 y="274638"/>
            <a:ext cx="8915400" cy="792162"/>
          </a:xfrm>
        </p:spPr>
        <p:txBody>
          <a:bodyPr>
            <a:noAutofit/>
          </a:bodyPr>
          <a:lstStyle/>
          <a:p>
            <a:r>
              <a:rPr lang="en-US" sz="3600" b="1" dirty="0" smtClean="0"/>
              <a:t>NUCAPS Soundings give thermodynamic information at a convenient time! </a:t>
            </a:r>
            <a:endParaRPr lang="en-US" sz="3600" b="1" dirty="0"/>
          </a:p>
        </p:txBody>
      </p:sp>
      <p:pic>
        <p:nvPicPr>
          <p:cNvPr id="6146" name="Picture 2" descr="M:\NA-swath.png"/>
          <p:cNvPicPr>
            <a:picLocks noChangeAspect="1" noChangeArrowheads="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152400" y="1237593"/>
            <a:ext cx="3165718" cy="240487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M:\NA-zoom-swath - Copy.png"/>
          <p:cNvPicPr>
            <a:picLocks noChangeAspect="1" noChangeArrowheads="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152400" y="4028938"/>
            <a:ext cx="3165719" cy="24048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20067" y="5910590"/>
            <a:ext cx="3111878" cy="523220"/>
          </a:xfrm>
          <a:prstGeom prst="rect">
            <a:avLst/>
          </a:prstGeom>
          <a:noFill/>
        </p:spPr>
        <p:txBody>
          <a:bodyPr wrap="none" rtlCol="0">
            <a:spAutoFit/>
          </a:bodyPr>
          <a:lstStyle/>
          <a:p>
            <a:pPr algn="ctr"/>
            <a:r>
              <a:rPr lang="en-US" sz="2800" b="1" dirty="0" smtClean="0"/>
              <a:t>1842 UTC NPP pass</a:t>
            </a:r>
            <a:endParaRPr lang="en-US" sz="2800" b="1" dirty="0"/>
          </a:p>
        </p:txBody>
      </p:sp>
      <p:pic>
        <p:nvPicPr>
          <p:cNvPr id="8" name="Picture 7" descr="M:\NA-zoom-OAX-swath.png"/>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3581400" y="1600200"/>
            <a:ext cx="5105400" cy="3878372"/>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a:off x="6477000" y="3539386"/>
            <a:ext cx="457200" cy="457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718066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NUCAPS Sounding</a:t>
            </a:r>
            <a:r>
              <a:rPr lang="en-US" sz="3600" dirty="0"/>
              <a:t> </a:t>
            </a:r>
            <a:r>
              <a:rPr lang="en-US" sz="3600" dirty="0" smtClean="0"/>
              <a:t>1842 UTC 29 May 2014</a:t>
            </a:r>
            <a:r>
              <a:rPr lang="en-US" sz="3600" dirty="0" smtClean="0">
                <a:solidFill>
                  <a:srgbClr val="FF00FF"/>
                </a:solidFill>
              </a:rPr>
              <a:t/>
            </a:r>
            <a:br>
              <a:rPr lang="en-US" sz="3600" dirty="0" smtClean="0">
                <a:solidFill>
                  <a:srgbClr val="FF00FF"/>
                </a:solidFill>
              </a:rPr>
            </a:br>
            <a:r>
              <a:rPr lang="en-US" sz="2700" b="1" dirty="0" smtClean="0">
                <a:solidFill>
                  <a:srgbClr val="FF0000"/>
                </a:solidFill>
              </a:rPr>
              <a:t>Would you expect convective development?</a:t>
            </a:r>
            <a:endParaRPr lang="en-US" sz="2700" b="1" dirty="0">
              <a:solidFill>
                <a:srgbClr val="FF0000"/>
              </a:solidFill>
            </a:endParaRPr>
          </a:p>
        </p:txBody>
      </p:sp>
      <p:sp>
        <p:nvSpPr>
          <p:cNvPr id="3" name="Content Placeholder 2"/>
          <p:cNvSpPr>
            <a:spLocks noGrp="1"/>
          </p:cNvSpPr>
          <p:nvPr>
            <p:ph idx="1"/>
          </p:nvPr>
        </p:nvSpPr>
        <p:spPr/>
        <p:txBody>
          <a:bodyPr/>
          <a:lstStyle/>
          <a:p>
            <a:endParaRPr lang="en-US"/>
          </a:p>
        </p:txBody>
      </p:sp>
      <p:pic>
        <p:nvPicPr>
          <p:cNvPr id="7170" name="Picture 2" descr="M:\Skew-T_UNModified.pn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228600" y="1650352"/>
            <a:ext cx="8686800" cy="52076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53000" y="2209800"/>
            <a:ext cx="3204788" cy="1200329"/>
          </a:xfrm>
          <a:prstGeom prst="rect">
            <a:avLst/>
          </a:prstGeom>
          <a:solidFill>
            <a:schemeClr val="tx1"/>
          </a:solidFill>
        </p:spPr>
        <p:txBody>
          <a:bodyPr wrap="none" rtlCol="0">
            <a:spAutoFit/>
          </a:bodyPr>
          <a:lstStyle/>
          <a:p>
            <a:r>
              <a:rPr lang="en-US" sz="2400" b="1" dirty="0" smtClean="0">
                <a:solidFill>
                  <a:srgbClr val="FFFF00"/>
                </a:solidFill>
              </a:rPr>
              <a:t>T = 79F  </a:t>
            </a:r>
            <a:r>
              <a:rPr lang="en-US" sz="2400" dirty="0" smtClean="0">
                <a:solidFill>
                  <a:srgbClr val="FFFF00"/>
                </a:solidFill>
              </a:rPr>
              <a:t>(METAR = 80F)</a:t>
            </a:r>
          </a:p>
          <a:p>
            <a:r>
              <a:rPr lang="en-US" sz="2400" b="1" dirty="0" smtClean="0">
                <a:solidFill>
                  <a:srgbClr val="FFFF00"/>
                </a:solidFill>
              </a:rPr>
              <a:t>Td = 60F  </a:t>
            </a:r>
            <a:r>
              <a:rPr lang="en-US" sz="2400" dirty="0" smtClean="0">
                <a:solidFill>
                  <a:srgbClr val="FFFF00"/>
                </a:solidFill>
              </a:rPr>
              <a:t>(METAR = 63F)</a:t>
            </a:r>
          </a:p>
          <a:p>
            <a:r>
              <a:rPr lang="en-US" sz="2400" b="1" dirty="0" smtClean="0">
                <a:solidFill>
                  <a:srgbClr val="FFFF00"/>
                </a:solidFill>
              </a:rPr>
              <a:t>CAPE ~ 50 J/KG</a:t>
            </a:r>
            <a:endParaRPr lang="en-US" sz="2400" b="1" dirty="0">
              <a:solidFill>
                <a:srgbClr val="FFFF00"/>
              </a:solidFill>
            </a:endParaRPr>
          </a:p>
        </p:txBody>
      </p:sp>
    </p:spTree>
    <p:custDataLst>
      <p:tags r:id="rId1"/>
    </p:custDataLst>
    <p:extLst>
      <p:ext uri="{BB962C8B-B14F-4D97-AF65-F5344CB8AC3E}">
        <p14:creationId xmlns:p14="http://schemas.microsoft.com/office/powerpoint/2010/main" val="37388604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Cloud Clearing</a:t>
            </a:r>
            <a:endParaRPr lang="en-US" dirty="0"/>
          </a:p>
        </p:txBody>
      </p:sp>
      <p:sp>
        <p:nvSpPr>
          <p:cNvPr id="3" name="Content Placeholder 2"/>
          <p:cNvSpPr>
            <a:spLocks noGrp="1"/>
          </p:cNvSpPr>
          <p:nvPr>
            <p:ph idx="1"/>
          </p:nvPr>
        </p:nvSpPr>
        <p:spPr>
          <a:xfrm>
            <a:off x="457200" y="1600200"/>
            <a:ext cx="8229600" cy="4953000"/>
          </a:xfrm>
        </p:spPr>
        <p:txBody>
          <a:bodyPr>
            <a:normAutofit fontScale="92500" lnSpcReduction="20000"/>
          </a:bodyPr>
          <a:lstStyle/>
          <a:p>
            <a:r>
              <a:rPr lang="en-US" dirty="0" smtClean="0"/>
              <a:t>Clouds can cause problems with Satellite-based retrievals</a:t>
            </a:r>
          </a:p>
          <a:p>
            <a:r>
              <a:rPr lang="en-US" dirty="0" smtClean="0"/>
              <a:t>Biggest problem:  Uniform clouds!</a:t>
            </a:r>
          </a:p>
          <a:p>
            <a:pPr lvl="1"/>
            <a:r>
              <a:rPr lang="en-US" dirty="0" smtClean="0"/>
              <a:t>Each NUCAPS Footprint contains 9 </a:t>
            </a:r>
            <a:r>
              <a:rPr lang="en-US" dirty="0" err="1" smtClean="0"/>
              <a:t>CrIS</a:t>
            </a:r>
            <a:r>
              <a:rPr lang="en-US" dirty="0" smtClean="0"/>
              <a:t> Fields-of-view.  If there is spatial variability to the clouds among the 9 FOVs, NUCAPS can nevertheless produce a useful product</a:t>
            </a:r>
          </a:p>
          <a:p>
            <a:pPr lvl="1"/>
            <a:r>
              <a:rPr lang="en-US" dirty="0" smtClean="0"/>
              <a:t>If there are uniform clouds across the 50-km scene/9 FOVs, it’s more likely to be rejected, even if there aren’t a lot of clouds!</a:t>
            </a:r>
          </a:p>
          <a:p>
            <a:r>
              <a:rPr lang="en-US" dirty="0" smtClean="0"/>
              <a:t>Cloud Clearing tests use Regression output that is based on all Infrared and Microwave data</a:t>
            </a:r>
          </a:p>
          <a:p>
            <a:pPr lvl="1"/>
            <a:r>
              <a:rPr lang="en-US" dirty="0" smtClean="0"/>
              <a:t>If Cloud-Clearing fails:  Yellow Dot in AWIPS </a:t>
            </a:r>
          </a:p>
        </p:txBody>
      </p:sp>
    </p:spTree>
    <p:custDataLst>
      <p:tags r:id="rId1"/>
    </p:custDataLst>
    <p:extLst>
      <p:ext uri="{BB962C8B-B14F-4D97-AF65-F5344CB8AC3E}">
        <p14:creationId xmlns:p14="http://schemas.microsoft.com/office/powerpoint/2010/main" val="15442125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custDataLst>
              <p:tags r:id="rId2"/>
            </p:custDataLst>
          </p:nvPr>
        </p:nvPicPr>
        <p:blipFill>
          <a:blip r:embed="rId5"/>
          <a:stretch>
            <a:fillRect/>
          </a:stretch>
        </p:blipFill>
        <p:spPr>
          <a:xfrm>
            <a:off x="1447800" y="274638"/>
            <a:ext cx="6477000" cy="6477000"/>
          </a:xfrm>
          <a:prstGeom prst="rect">
            <a:avLst/>
          </a:prstGeom>
        </p:spPr>
      </p:pic>
      <p:sp>
        <p:nvSpPr>
          <p:cNvPr id="6" name="TextBox 5"/>
          <p:cNvSpPr txBox="1"/>
          <p:nvPr/>
        </p:nvSpPr>
        <p:spPr>
          <a:xfrm>
            <a:off x="3429000" y="4419600"/>
            <a:ext cx="1384995" cy="830997"/>
          </a:xfrm>
          <a:prstGeom prst="rect">
            <a:avLst/>
          </a:prstGeom>
          <a:noFill/>
        </p:spPr>
        <p:txBody>
          <a:bodyPr wrap="none" rtlCol="0">
            <a:spAutoFit/>
          </a:bodyPr>
          <a:lstStyle/>
          <a:p>
            <a:pPr algn="ctr"/>
            <a:r>
              <a:rPr lang="en-US" sz="2400" b="1" dirty="0" smtClean="0">
                <a:solidFill>
                  <a:srgbClr val="FFFF00"/>
                </a:solidFill>
              </a:rPr>
              <a:t>2354 UTC</a:t>
            </a:r>
          </a:p>
          <a:p>
            <a:pPr algn="ctr"/>
            <a:r>
              <a:rPr lang="en-US" sz="2400" b="1" dirty="0" smtClean="0">
                <a:solidFill>
                  <a:srgbClr val="FFFF00"/>
                </a:solidFill>
              </a:rPr>
              <a:t>Visible</a:t>
            </a:r>
            <a:endParaRPr lang="en-US" sz="2400" b="1" dirty="0">
              <a:solidFill>
                <a:srgbClr val="FFFF00"/>
              </a:solidFill>
            </a:endParaRPr>
          </a:p>
        </p:txBody>
      </p:sp>
      <p:cxnSp>
        <p:nvCxnSpPr>
          <p:cNvPr id="8" name="Straight Arrow Connector 7"/>
          <p:cNvCxnSpPr/>
          <p:nvPr/>
        </p:nvCxnSpPr>
        <p:spPr>
          <a:xfrm>
            <a:off x="4813995" y="4835098"/>
            <a:ext cx="1129605" cy="194102"/>
          </a:xfrm>
          <a:prstGeom prst="straightConnector1">
            <a:avLst/>
          </a:prstGeom>
          <a:ln w="38100">
            <a:solidFill>
              <a:srgbClr val="FFFF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775895" y="5029200"/>
            <a:ext cx="1396305" cy="533400"/>
          </a:xfrm>
          <a:prstGeom prst="straightConnector1">
            <a:avLst/>
          </a:prstGeom>
          <a:ln w="38100">
            <a:solidFill>
              <a:srgbClr val="FFFF00"/>
            </a:solidFill>
            <a:tailEnd type="triangle" w="lg"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952036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June 3, 2014 High Risk </a:t>
            </a:r>
            <a:r>
              <a:rPr lang="en-US" dirty="0" smtClean="0">
                <a:solidFill>
                  <a:srgbClr val="FF00FF"/>
                </a:solidFill>
              </a:rPr>
              <a:t/>
            </a:r>
            <a:br>
              <a:rPr lang="en-US" dirty="0" smtClean="0">
                <a:solidFill>
                  <a:srgbClr val="FF00FF"/>
                </a:solidFill>
              </a:rPr>
            </a:br>
            <a:r>
              <a:rPr lang="en-US" dirty="0" smtClean="0"/>
              <a:t>Severe Weather Event in Omaha</a:t>
            </a:r>
            <a:endParaRPr lang="en-US" dirty="0"/>
          </a:p>
        </p:txBody>
      </p:sp>
      <p:pic>
        <p:nvPicPr>
          <p:cNvPr id="3" name="Picture 2"/>
          <p:cNvPicPr>
            <a:picLocks noChangeAspect="1"/>
          </p:cNvPicPr>
          <p:nvPr>
            <p:custDataLst>
              <p:tags r:id="rId2"/>
            </p:custDataLst>
          </p:nvPr>
        </p:nvPicPr>
        <p:blipFill rotWithShape="1">
          <a:blip r:embed="rId7">
            <a:extLst>
              <a:ext uri="{28A0092B-C50C-407E-A947-70E740481C1C}">
                <a14:useLocalDpi xmlns:a14="http://schemas.microsoft.com/office/drawing/2010/main" val="0"/>
              </a:ext>
            </a:extLst>
          </a:blip>
          <a:srcRect l="3778" r="2593" b="8148"/>
          <a:stretch/>
        </p:blipFill>
        <p:spPr>
          <a:xfrm>
            <a:off x="2286000" y="1562582"/>
            <a:ext cx="6553200" cy="5143018"/>
          </a:xfrm>
          <a:prstGeom prst="rect">
            <a:avLst/>
          </a:prstGeom>
        </p:spPr>
      </p:pic>
      <p:pic>
        <p:nvPicPr>
          <p:cNvPr id="4" name="Picture 3"/>
          <p:cNvPicPr>
            <a:picLocks noChangeAspect="1"/>
          </p:cNvPicPr>
          <p:nvPr>
            <p:custDataLst>
              <p:tags r:id="rId3"/>
            </p:custDataLst>
          </p:nvPr>
        </p:nvPicPr>
        <p:blipFill>
          <a:blip r:embed="rId8"/>
          <a:stretch>
            <a:fillRect/>
          </a:stretch>
        </p:blipFill>
        <p:spPr>
          <a:xfrm>
            <a:off x="304800" y="1562582"/>
            <a:ext cx="3523790" cy="1637818"/>
          </a:xfrm>
          <a:prstGeom prst="rect">
            <a:avLst/>
          </a:prstGeom>
        </p:spPr>
      </p:pic>
      <p:pic>
        <p:nvPicPr>
          <p:cNvPr id="1026" name="PPTShape_0" descr="http://kstp.com/kstpImages/repository/2014-06/apsevereweatherblairnebnatiharnik.jpg"/>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1" y="4572000"/>
            <a:ext cx="3790696" cy="21336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H="1" flipV="1">
            <a:off x="5562600" y="4876800"/>
            <a:ext cx="609600" cy="1600200"/>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6172200" y="4038600"/>
            <a:ext cx="2209800" cy="2438400"/>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257800" y="4572000"/>
            <a:ext cx="609600" cy="457200"/>
          </a:xfrm>
          <a:prstGeom prst="rect">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170252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June 3, 2014 High Risk </a:t>
            </a:r>
            <a:r>
              <a:rPr lang="en-US" dirty="0">
                <a:solidFill>
                  <a:srgbClr val="FF00FF"/>
                </a:solidFill>
              </a:rPr>
              <a:t/>
            </a:r>
            <a:br>
              <a:rPr lang="en-US" dirty="0">
                <a:solidFill>
                  <a:srgbClr val="FF00FF"/>
                </a:solidFill>
              </a:rPr>
            </a:br>
            <a:r>
              <a:rPr lang="en-US" dirty="0"/>
              <a:t>Severe Weather Event in Omaha</a:t>
            </a:r>
          </a:p>
        </p:txBody>
      </p:sp>
      <p:pic>
        <p:nvPicPr>
          <p:cNvPr id="3" name="Picture 2"/>
          <p:cNvPicPr>
            <a:picLocks noChangeAspect="1"/>
          </p:cNvPicPr>
          <p:nvPr>
            <p:custDataLst>
              <p:tags r:id="rId2"/>
            </p:custDataLst>
          </p:nvPr>
        </p:nvPicPr>
        <p:blipFill rotWithShape="1">
          <a:blip r:embed="rId5">
            <a:extLst>
              <a:ext uri="{28A0092B-C50C-407E-A947-70E740481C1C}">
                <a14:useLocalDpi xmlns:a14="http://schemas.microsoft.com/office/drawing/2010/main" val="0"/>
              </a:ext>
            </a:extLst>
          </a:blip>
          <a:srcRect l="5926" r="2814" b="8148"/>
          <a:stretch/>
        </p:blipFill>
        <p:spPr>
          <a:xfrm>
            <a:off x="3048000" y="1949532"/>
            <a:ext cx="6096000" cy="4908468"/>
          </a:xfrm>
          <a:prstGeom prst="rect">
            <a:avLst/>
          </a:prstGeom>
        </p:spPr>
      </p:pic>
      <p:sp>
        <p:nvSpPr>
          <p:cNvPr id="4" name="TextBox 3"/>
          <p:cNvSpPr txBox="1"/>
          <p:nvPr/>
        </p:nvSpPr>
        <p:spPr>
          <a:xfrm>
            <a:off x="47452" y="2819400"/>
            <a:ext cx="3105978" cy="2031325"/>
          </a:xfrm>
          <a:prstGeom prst="rect">
            <a:avLst/>
          </a:prstGeom>
          <a:noFill/>
        </p:spPr>
        <p:txBody>
          <a:bodyPr wrap="none" rtlCol="0">
            <a:spAutoFit/>
          </a:bodyPr>
          <a:lstStyle/>
          <a:p>
            <a:r>
              <a:rPr lang="en-US" dirty="0"/>
              <a:t>NUCAPS ~10 KM south of OAX</a:t>
            </a:r>
          </a:p>
          <a:p>
            <a:r>
              <a:rPr lang="en-US" dirty="0"/>
              <a:t>1849Z June 3, </a:t>
            </a:r>
            <a:r>
              <a:rPr lang="en-US" dirty="0" smtClean="0"/>
              <a:t>2014 – cloudy </a:t>
            </a:r>
          </a:p>
          <a:p>
            <a:r>
              <a:rPr lang="en-US" dirty="0"/>
              <a:t>s</a:t>
            </a:r>
            <a:r>
              <a:rPr lang="en-US" dirty="0" smtClean="0"/>
              <a:t>cene, but still gives info!</a:t>
            </a:r>
            <a:endParaRPr lang="en-US" dirty="0"/>
          </a:p>
          <a:p>
            <a:endParaRPr lang="en-US" dirty="0"/>
          </a:p>
          <a:p>
            <a:r>
              <a:rPr lang="en-US" b="1" dirty="0">
                <a:solidFill>
                  <a:srgbClr val="FF0000"/>
                </a:solidFill>
              </a:rPr>
              <a:t>Modified</a:t>
            </a:r>
            <a:r>
              <a:rPr lang="en-US" dirty="0">
                <a:solidFill>
                  <a:srgbClr val="FF0000"/>
                </a:solidFill>
              </a:rPr>
              <a:t> </a:t>
            </a:r>
            <a:r>
              <a:rPr lang="en-US" dirty="0"/>
              <a:t>for surface METAR</a:t>
            </a:r>
          </a:p>
          <a:p>
            <a:r>
              <a:rPr lang="en-US" dirty="0"/>
              <a:t>Ob of T=83, Td=63</a:t>
            </a:r>
          </a:p>
          <a:p>
            <a:r>
              <a:rPr lang="en-US" dirty="0"/>
              <a:t>SB CAPE = 1851</a:t>
            </a:r>
          </a:p>
        </p:txBody>
      </p:sp>
    </p:spTree>
    <p:custDataLst>
      <p:tags r:id="rId1"/>
    </p:custDataLst>
    <p:extLst>
      <p:ext uri="{BB962C8B-B14F-4D97-AF65-F5344CB8AC3E}">
        <p14:creationId xmlns:p14="http://schemas.microsoft.com/office/powerpoint/2010/main" val="6844774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June 3, 2014 High Risk </a:t>
            </a:r>
            <a:r>
              <a:rPr lang="en-US" dirty="0">
                <a:solidFill>
                  <a:srgbClr val="FF00FF"/>
                </a:solidFill>
              </a:rPr>
              <a:t/>
            </a:r>
            <a:br>
              <a:rPr lang="en-US" dirty="0">
                <a:solidFill>
                  <a:srgbClr val="FF00FF"/>
                </a:solidFill>
              </a:rPr>
            </a:br>
            <a:r>
              <a:rPr lang="en-US" dirty="0"/>
              <a:t>Severe Weather Event in Omaha</a:t>
            </a:r>
          </a:p>
        </p:txBody>
      </p:sp>
      <p:pic>
        <p:nvPicPr>
          <p:cNvPr id="3" name="Picture 2"/>
          <p:cNvPicPr>
            <a:picLocks noChangeAspect="1"/>
          </p:cNvPicPr>
          <p:nvPr>
            <p:custDataLst>
              <p:tags r:id="rId2"/>
            </p:custDataLst>
          </p:nvPr>
        </p:nvPicPr>
        <p:blipFill rotWithShape="1">
          <a:blip r:embed="rId5">
            <a:extLst>
              <a:ext uri="{28A0092B-C50C-407E-A947-70E740481C1C}">
                <a14:useLocalDpi xmlns:a14="http://schemas.microsoft.com/office/drawing/2010/main" val="0"/>
              </a:ext>
            </a:extLst>
          </a:blip>
          <a:srcRect l="2814" r="1184" b="5555"/>
          <a:stretch/>
        </p:blipFill>
        <p:spPr>
          <a:xfrm>
            <a:off x="2970663" y="2000250"/>
            <a:ext cx="6172200" cy="4857750"/>
          </a:xfrm>
          <a:prstGeom prst="rect">
            <a:avLst/>
          </a:prstGeom>
        </p:spPr>
      </p:pic>
      <p:sp>
        <p:nvSpPr>
          <p:cNvPr id="4" name="TextBox 3"/>
          <p:cNvSpPr txBox="1"/>
          <p:nvPr/>
        </p:nvSpPr>
        <p:spPr>
          <a:xfrm>
            <a:off x="199583" y="2667000"/>
            <a:ext cx="2619817" cy="4031873"/>
          </a:xfrm>
          <a:prstGeom prst="rect">
            <a:avLst/>
          </a:prstGeom>
          <a:noFill/>
        </p:spPr>
        <p:txBody>
          <a:bodyPr wrap="square" rtlCol="0">
            <a:spAutoFit/>
          </a:bodyPr>
          <a:lstStyle/>
          <a:p>
            <a:r>
              <a:rPr lang="en-US" sz="3200" b="1" dirty="0"/>
              <a:t>NUCAPS sounding locations</a:t>
            </a:r>
          </a:p>
          <a:p>
            <a:r>
              <a:rPr lang="en-US" sz="3200" b="1" dirty="0" smtClean="0"/>
              <a:t>overlain on </a:t>
            </a:r>
            <a:r>
              <a:rPr lang="en-US" sz="3200" b="1" dirty="0"/>
              <a:t>VIIRS </a:t>
            </a:r>
            <a:r>
              <a:rPr lang="en-US" sz="3200" b="1" dirty="0" smtClean="0"/>
              <a:t> 0.64</a:t>
            </a:r>
            <a:endParaRPr lang="en-US" sz="3200" b="1" dirty="0"/>
          </a:p>
          <a:p>
            <a:r>
              <a:rPr lang="en-US" sz="3200" b="1" dirty="0"/>
              <a:t>1905Z June 3, 2014</a:t>
            </a:r>
          </a:p>
          <a:p>
            <a:endParaRPr lang="en-US" sz="3200" b="1" dirty="0"/>
          </a:p>
        </p:txBody>
      </p:sp>
      <p:sp>
        <p:nvSpPr>
          <p:cNvPr id="5" name="Rectangle 4"/>
          <p:cNvSpPr/>
          <p:nvPr/>
        </p:nvSpPr>
        <p:spPr>
          <a:xfrm>
            <a:off x="6281928" y="4370832"/>
            <a:ext cx="304800" cy="228600"/>
          </a:xfrm>
          <a:prstGeom prst="rect">
            <a:avLst/>
          </a:prstGeom>
          <a:noFill/>
          <a:ln w="508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1650240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June 3, 2014 High Risk </a:t>
            </a:r>
            <a:r>
              <a:rPr lang="en-US" dirty="0">
                <a:solidFill>
                  <a:srgbClr val="FF00FF"/>
                </a:solidFill>
              </a:rPr>
              <a:t/>
            </a:r>
            <a:br>
              <a:rPr lang="en-US" dirty="0">
                <a:solidFill>
                  <a:srgbClr val="FF00FF"/>
                </a:solidFill>
              </a:rPr>
            </a:br>
            <a:r>
              <a:rPr lang="en-US" dirty="0"/>
              <a:t>Severe Weather Event in Omaha</a:t>
            </a:r>
          </a:p>
        </p:txBody>
      </p:sp>
      <p:pic>
        <p:nvPicPr>
          <p:cNvPr id="3" name="Picture 2"/>
          <p:cNvPicPr>
            <a:picLocks noChangeAspect="1"/>
          </p:cNvPicPr>
          <p:nvPr>
            <p:custDataLst>
              <p:tags r:id="rId2"/>
            </p:custDataLst>
          </p:nvPr>
        </p:nvPicPr>
        <p:blipFill rotWithShape="1">
          <a:blip r:embed="rId5">
            <a:extLst>
              <a:ext uri="{28A0092B-C50C-407E-A947-70E740481C1C}">
                <a14:useLocalDpi xmlns:a14="http://schemas.microsoft.com/office/drawing/2010/main" val="0"/>
              </a:ext>
            </a:extLst>
          </a:blip>
          <a:srcRect l="2814" r="2370" b="5555"/>
          <a:stretch/>
        </p:blipFill>
        <p:spPr>
          <a:xfrm>
            <a:off x="3048038" y="2000250"/>
            <a:ext cx="6096000" cy="4857750"/>
          </a:xfrm>
          <a:prstGeom prst="rect">
            <a:avLst/>
          </a:prstGeom>
        </p:spPr>
      </p:pic>
      <p:sp>
        <p:nvSpPr>
          <p:cNvPr id="4" name="TextBox 3"/>
          <p:cNvSpPr txBox="1"/>
          <p:nvPr/>
        </p:nvSpPr>
        <p:spPr>
          <a:xfrm>
            <a:off x="131706" y="2340091"/>
            <a:ext cx="2878801" cy="4178067"/>
          </a:xfrm>
          <a:prstGeom prst="rect">
            <a:avLst/>
          </a:prstGeom>
          <a:noFill/>
        </p:spPr>
        <p:txBody>
          <a:bodyPr wrap="none" rtlCol="0">
            <a:spAutoFit/>
          </a:bodyPr>
          <a:lstStyle/>
          <a:p>
            <a:r>
              <a:rPr lang="en-US" dirty="0"/>
              <a:t>NUCAPS sounding locations</a:t>
            </a:r>
          </a:p>
          <a:p>
            <a:r>
              <a:rPr lang="en-US" dirty="0"/>
              <a:t>Overlaid with VIIRS 0.64</a:t>
            </a:r>
          </a:p>
          <a:p>
            <a:r>
              <a:rPr lang="en-US" dirty="0"/>
              <a:t>1905Z June 3, 2014</a:t>
            </a:r>
          </a:p>
          <a:p>
            <a:endParaRPr lang="en-US" dirty="0"/>
          </a:p>
          <a:p>
            <a:endParaRPr lang="en-US" dirty="0"/>
          </a:p>
          <a:p>
            <a:r>
              <a:rPr lang="en-US" dirty="0"/>
              <a:t>Location of OAX in yellow</a:t>
            </a:r>
          </a:p>
          <a:p>
            <a:endParaRPr lang="en-US" dirty="0"/>
          </a:p>
          <a:p>
            <a:r>
              <a:rPr lang="en-US" dirty="0"/>
              <a:t>Northern dot is within a few </a:t>
            </a:r>
          </a:p>
          <a:p>
            <a:r>
              <a:rPr lang="en-US" dirty="0"/>
              <a:t>KM of KOAX, but under </a:t>
            </a:r>
          </a:p>
          <a:p>
            <a:r>
              <a:rPr lang="en-US" dirty="0"/>
              <a:t>cloud cover</a:t>
            </a:r>
          </a:p>
          <a:p>
            <a:endParaRPr lang="en-US" dirty="0"/>
          </a:p>
          <a:p>
            <a:r>
              <a:rPr lang="en-US" dirty="0"/>
              <a:t>Southern dot is in a nearly </a:t>
            </a:r>
          </a:p>
          <a:p>
            <a:r>
              <a:rPr lang="en-US" dirty="0"/>
              <a:t>Cloud-free location, and is</a:t>
            </a:r>
          </a:p>
          <a:p>
            <a:r>
              <a:rPr lang="en-US" dirty="0"/>
              <a:t>warmer and more humid</a:t>
            </a:r>
          </a:p>
          <a:p>
            <a:endParaRPr lang="en-US" sz="1350" dirty="0"/>
          </a:p>
        </p:txBody>
      </p:sp>
      <p:sp>
        <p:nvSpPr>
          <p:cNvPr id="5" name="Oval 4"/>
          <p:cNvSpPr/>
          <p:nvPr/>
        </p:nvSpPr>
        <p:spPr>
          <a:xfrm>
            <a:off x="5888869" y="3657600"/>
            <a:ext cx="207169" cy="23574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 name="Oval 5"/>
          <p:cNvSpPr/>
          <p:nvPr/>
        </p:nvSpPr>
        <p:spPr>
          <a:xfrm>
            <a:off x="6248400" y="4876800"/>
            <a:ext cx="207169" cy="23574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 name="TextBox 6"/>
          <p:cNvSpPr txBox="1"/>
          <p:nvPr/>
        </p:nvSpPr>
        <p:spPr>
          <a:xfrm>
            <a:off x="5761087" y="3216253"/>
            <a:ext cx="487313" cy="300082"/>
          </a:xfrm>
          <a:prstGeom prst="rect">
            <a:avLst/>
          </a:prstGeom>
          <a:noFill/>
        </p:spPr>
        <p:txBody>
          <a:bodyPr wrap="none" rtlCol="0">
            <a:spAutoFit/>
          </a:bodyPr>
          <a:lstStyle/>
          <a:p>
            <a:r>
              <a:rPr lang="en-US" sz="1350" dirty="0">
                <a:solidFill>
                  <a:srgbClr val="FFFF00"/>
                </a:solidFill>
                <a:effectLst>
                  <a:outerShdw blurRad="38100" dist="38100" dir="2700000" algn="tl">
                    <a:srgbClr val="000000">
                      <a:alpha val="43137"/>
                    </a:srgbClr>
                  </a:outerShdw>
                </a:effectLst>
              </a:rPr>
              <a:t>OAX</a:t>
            </a:r>
          </a:p>
        </p:txBody>
      </p:sp>
      <p:sp>
        <p:nvSpPr>
          <p:cNvPr id="8" name="Rectangle 7"/>
          <p:cNvSpPr/>
          <p:nvPr/>
        </p:nvSpPr>
        <p:spPr>
          <a:xfrm>
            <a:off x="5852343" y="3657600"/>
            <a:ext cx="304800" cy="228600"/>
          </a:xfrm>
          <a:prstGeom prst="rect">
            <a:avLst/>
          </a:prstGeom>
          <a:noFill/>
          <a:ln w="508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1359463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June 3, 2014 High Risk </a:t>
            </a:r>
            <a:r>
              <a:rPr lang="en-US" dirty="0">
                <a:solidFill>
                  <a:srgbClr val="FF00FF"/>
                </a:solidFill>
              </a:rPr>
              <a:t/>
            </a:r>
            <a:br>
              <a:rPr lang="en-US" dirty="0">
                <a:solidFill>
                  <a:srgbClr val="FF00FF"/>
                </a:solidFill>
              </a:rPr>
            </a:br>
            <a:r>
              <a:rPr lang="en-US" dirty="0"/>
              <a:t>Severe Weather Event in Omaha</a:t>
            </a:r>
          </a:p>
        </p:txBody>
      </p:sp>
      <p:pic>
        <p:nvPicPr>
          <p:cNvPr id="3" name="Picture 2"/>
          <p:cNvPicPr>
            <a:picLocks noChangeAspect="1"/>
          </p:cNvPicPr>
          <p:nvPr>
            <p:custDataLst>
              <p:tags r:id="rId2"/>
            </p:custDataLst>
          </p:nvPr>
        </p:nvPicPr>
        <p:blipFill rotWithShape="1">
          <a:blip r:embed="rId5">
            <a:extLst>
              <a:ext uri="{28A0092B-C50C-407E-A947-70E740481C1C}">
                <a14:useLocalDpi xmlns:a14="http://schemas.microsoft.com/office/drawing/2010/main" val="0"/>
              </a:ext>
            </a:extLst>
          </a:blip>
          <a:srcRect l="2814" r="2370" b="5555"/>
          <a:stretch/>
        </p:blipFill>
        <p:spPr>
          <a:xfrm>
            <a:off x="3035490" y="2000250"/>
            <a:ext cx="6096000" cy="4857750"/>
          </a:xfrm>
          <a:prstGeom prst="rect">
            <a:avLst/>
          </a:prstGeom>
        </p:spPr>
      </p:pic>
      <p:sp>
        <p:nvSpPr>
          <p:cNvPr id="4" name="TextBox 3"/>
          <p:cNvSpPr txBox="1"/>
          <p:nvPr/>
        </p:nvSpPr>
        <p:spPr>
          <a:xfrm>
            <a:off x="1137" y="2819400"/>
            <a:ext cx="3082062" cy="2677656"/>
          </a:xfrm>
          <a:prstGeom prst="rect">
            <a:avLst/>
          </a:prstGeom>
          <a:noFill/>
        </p:spPr>
        <p:txBody>
          <a:bodyPr wrap="none" rtlCol="0">
            <a:spAutoFit/>
          </a:bodyPr>
          <a:lstStyle/>
          <a:p>
            <a:r>
              <a:rPr lang="en-US" sz="2800" dirty="0"/>
              <a:t>NUCAPS sounding </a:t>
            </a:r>
            <a:endParaRPr lang="en-US" sz="2800" dirty="0" smtClean="0"/>
          </a:p>
          <a:p>
            <a:r>
              <a:rPr lang="en-US" sz="2800" dirty="0" smtClean="0"/>
              <a:t>40 km south of </a:t>
            </a:r>
            <a:r>
              <a:rPr lang="en-US" sz="2800" dirty="0"/>
              <a:t>OAX</a:t>
            </a:r>
          </a:p>
          <a:p>
            <a:r>
              <a:rPr lang="en-US" sz="2800" dirty="0"/>
              <a:t>1849Z June 3, 2014</a:t>
            </a:r>
          </a:p>
          <a:p>
            <a:endParaRPr lang="en-US" sz="2800" dirty="0"/>
          </a:p>
          <a:p>
            <a:r>
              <a:rPr lang="en-US" sz="2800" b="1" dirty="0">
                <a:solidFill>
                  <a:srgbClr val="FF0000"/>
                </a:solidFill>
              </a:rPr>
              <a:t>Unmodified </a:t>
            </a:r>
          </a:p>
          <a:p>
            <a:r>
              <a:rPr lang="en-US" sz="2800" dirty="0"/>
              <a:t>SB CAPE = 686</a:t>
            </a:r>
          </a:p>
        </p:txBody>
      </p:sp>
    </p:spTree>
    <p:custDataLst>
      <p:tags r:id="rId1"/>
    </p:custDataLst>
    <p:extLst>
      <p:ext uri="{BB962C8B-B14F-4D97-AF65-F5344CB8AC3E}">
        <p14:creationId xmlns:p14="http://schemas.microsoft.com/office/powerpoint/2010/main" val="21550651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June 3, 2014 High Risk </a:t>
            </a:r>
            <a:r>
              <a:rPr lang="en-US" dirty="0">
                <a:solidFill>
                  <a:srgbClr val="FF00FF"/>
                </a:solidFill>
              </a:rPr>
              <a:t/>
            </a:r>
            <a:br>
              <a:rPr lang="en-US" dirty="0">
                <a:solidFill>
                  <a:srgbClr val="FF00FF"/>
                </a:solidFill>
              </a:rPr>
            </a:br>
            <a:r>
              <a:rPr lang="en-US" dirty="0"/>
              <a:t>Severe Weather Event in Omaha</a:t>
            </a:r>
          </a:p>
        </p:txBody>
      </p:sp>
      <p:pic>
        <p:nvPicPr>
          <p:cNvPr id="3" name="Picture 2"/>
          <p:cNvPicPr>
            <a:picLocks noChangeAspect="1"/>
          </p:cNvPicPr>
          <p:nvPr>
            <p:custDataLst>
              <p:tags r:id="rId2"/>
            </p:custDataLst>
          </p:nvPr>
        </p:nvPicPr>
        <p:blipFill rotWithShape="1">
          <a:blip r:embed="rId5">
            <a:extLst>
              <a:ext uri="{28A0092B-C50C-407E-A947-70E740481C1C}">
                <a14:useLocalDpi xmlns:a14="http://schemas.microsoft.com/office/drawing/2010/main" val="0"/>
              </a:ext>
            </a:extLst>
          </a:blip>
          <a:srcRect l="2814" r="2370" b="5555"/>
          <a:stretch/>
        </p:blipFill>
        <p:spPr>
          <a:xfrm>
            <a:off x="3048000" y="2000250"/>
            <a:ext cx="6096000" cy="4857750"/>
          </a:xfrm>
          <a:prstGeom prst="rect">
            <a:avLst/>
          </a:prstGeom>
        </p:spPr>
      </p:pic>
      <p:sp>
        <p:nvSpPr>
          <p:cNvPr id="4" name="TextBox 3"/>
          <p:cNvSpPr txBox="1"/>
          <p:nvPr/>
        </p:nvSpPr>
        <p:spPr>
          <a:xfrm>
            <a:off x="0" y="2750288"/>
            <a:ext cx="3200400" cy="3539430"/>
          </a:xfrm>
          <a:prstGeom prst="rect">
            <a:avLst/>
          </a:prstGeom>
          <a:noFill/>
        </p:spPr>
        <p:txBody>
          <a:bodyPr wrap="square" rtlCol="0">
            <a:spAutoFit/>
          </a:bodyPr>
          <a:lstStyle/>
          <a:p>
            <a:r>
              <a:rPr lang="en-US" sz="2800" dirty="0"/>
              <a:t>NUCAPS s</a:t>
            </a:r>
            <a:r>
              <a:rPr lang="en-US" sz="2800" dirty="0" smtClean="0"/>
              <a:t>ounding</a:t>
            </a:r>
          </a:p>
          <a:p>
            <a:r>
              <a:rPr lang="en-US" sz="2800" dirty="0" smtClean="0"/>
              <a:t>40 km </a:t>
            </a:r>
            <a:r>
              <a:rPr lang="en-US" sz="2800" dirty="0"/>
              <a:t>south of OAX</a:t>
            </a:r>
          </a:p>
          <a:p>
            <a:r>
              <a:rPr lang="en-US" sz="2800" dirty="0"/>
              <a:t>1849Z June 3, 2014</a:t>
            </a:r>
          </a:p>
          <a:p>
            <a:endParaRPr lang="en-US" sz="2800" dirty="0"/>
          </a:p>
          <a:p>
            <a:r>
              <a:rPr lang="en-US" sz="2800" b="1" dirty="0">
                <a:solidFill>
                  <a:srgbClr val="FF0000"/>
                </a:solidFill>
              </a:rPr>
              <a:t>Modified</a:t>
            </a:r>
            <a:r>
              <a:rPr lang="en-US" sz="2800" dirty="0">
                <a:solidFill>
                  <a:srgbClr val="FF0000"/>
                </a:solidFill>
              </a:rPr>
              <a:t> </a:t>
            </a:r>
            <a:r>
              <a:rPr lang="en-US" sz="2800" dirty="0"/>
              <a:t>for surface METAR</a:t>
            </a:r>
          </a:p>
          <a:p>
            <a:r>
              <a:rPr lang="en-US" sz="2800" dirty="0"/>
              <a:t>Ob of T=85, Td=68</a:t>
            </a:r>
          </a:p>
          <a:p>
            <a:r>
              <a:rPr lang="en-US" sz="2800" dirty="0"/>
              <a:t>SB CAPE = 3095</a:t>
            </a:r>
          </a:p>
        </p:txBody>
      </p:sp>
    </p:spTree>
    <p:custDataLst>
      <p:tags r:id="rId1"/>
    </p:custDataLst>
    <p:extLst>
      <p:ext uri="{BB962C8B-B14F-4D97-AF65-F5344CB8AC3E}">
        <p14:creationId xmlns:p14="http://schemas.microsoft.com/office/powerpoint/2010/main" val="19317360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Will convection develop?</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799" y="3886200"/>
            <a:ext cx="3928533" cy="22098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2953" y="3886200"/>
            <a:ext cx="3928533" cy="22098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693" y="1474789"/>
            <a:ext cx="3931920" cy="2211705"/>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35591" y="1474789"/>
            <a:ext cx="3931920" cy="2211705"/>
          </a:xfrm>
          <a:prstGeom prst="rect">
            <a:avLst/>
          </a:prstGeom>
        </p:spPr>
      </p:pic>
      <p:sp>
        <p:nvSpPr>
          <p:cNvPr id="9" name="TextBox 8"/>
          <p:cNvSpPr txBox="1"/>
          <p:nvPr/>
        </p:nvSpPr>
        <p:spPr>
          <a:xfrm>
            <a:off x="1295400" y="6155056"/>
            <a:ext cx="6979988" cy="646331"/>
          </a:xfrm>
          <a:prstGeom prst="rect">
            <a:avLst/>
          </a:prstGeom>
          <a:noFill/>
        </p:spPr>
        <p:txBody>
          <a:bodyPr wrap="none" rtlCol="0">
            <a:spAutoFit/>
          </a:bodyPr>
          <a:lstStyle/>
          <a:p>
            <a:r>
              <a:rPr lang="en-US" dirty="0" smtClean="0"/>
              <a:t>17 August 2019 – sequential overlapping passes over the upper Midwest</a:t>
            </a:r>
          </a:p>
          <a:p>
            <a:r>
              <a:rPr lang="en-US" dirty="0" smtClean="0"/>
              <a:t>Compare the stability at the northern vs. southern edges of the line</a:t>
            </a:r>
            <a:endParaRPr lang="en-US" dirty="0"/>
          </a:p>
        </p:txBody>
      </p:sp>
    </p:spTree>
    <p:custDataLst>
      <p:tags r:id="rId1"/>
    </p:custDataLst>
    <p:extLst>
      <p:ext uri="{BB962C8B-B14F-4D97-AF65-F5344CB8AC3E}">
        <p14:creationId xmlns:p14="http://schemas.microsoft.com/office/powerpoint/2010/main" val="11555445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Summary</a:t>
            </a:r>
            <a:endParaRPr lang="en-US" dirty="0"/>
          </a:p>
        </p:txBody>
      </p:sp>
      <p:sp>
        <p:nvSpPr>
          <p:cNvPr id="3" name="Content Placeholder 2"/>
          <p:cNvSpPr>
            <a:spLocks noGrp="1"/>
          </p:cNvSpPr>
          <p:nvPr>
            <p:ph idx="1"/>
          </p:nvPr>
        </p:nvSpPr>
        <p:spPr>
          <a:xfrm>
            <a:off x="152400" y="1066800"/>
            <a:ext cx="8839200" cy="5562600"/>
          </a:xfrm>
        </p:spPr>
        <p:txBody>
          <a:bodyPr>
            <a:normAutofit fontScale="77500" lnSpcReduction="20000"/>
          </a:bodyPr>
          <a:lstStyle/>
          <a:p>
            <a:r>
              <a:rPr lang="en-US" dirty="0" smtClean="0"/>
              <a:t>Produced with every Polar Orbiter pass, time latency is about 60 minutes but better if you have Direct Broadcast</a:t>
            </a:r>
          </a:p>
          <a:p>
            <a:r>
              <a:rPr lang="en-US" dirty="0" smtClean="0"/>
              <a:t>Data comes from NOAA-20, Suomi NPP and also from </a:t>
            </a:r>
            <a:r>
              <a:rPr lang="en-US" dirty="0" err="1" smtClean="0"/>
              <a:t>Metop</a:t>
            </a:r>
            <a:r>
              <a:rPr lang="en-US" dirty="0" smtClean="0"/>
              <a:t> A/</a:t>
            </a:r>
            <a:r>
              <a:rPr lang="en-US" dirty="0" err="1" smtClean="0"/>
              <a:t>Metop</a:t>
            </a:r>
            <a:r>
              <a:rPr lang="en-US" dirty="0" smtClean="0"/>
              <a:t> B.  </a:t>
            </a:r>
            <a:r>
              <a:rPr lang="en-US" b="1" dirty="0" smtClean="0">
                <a:solidFill>
                  <a:srgbClr val="FFFF00"/>
                </a:solidFill>
              </a:rPr>
              <a:t>Only NOAA-20 passes are in AWIPS now</a:t>
            </a:r>
            <a:endParaRPr lang="en-US" sz="1800" b="1" dirty="0" smtClean="0">
              <a:solidFill>
                <a:srgbClr val="FFFF00"/>
              </a:solidFill>
            </a:endParaRPr>
          </a:p>
          <a:p>
            <a:r>
              <a:rPr lang="en-US" dirty="0" smtClean="0"/>
              <a:t>Tropospheric resolution:  At most 10 temperature layers and about five moisture layers</a:t>
            </a:r>
          </a:p>
          <a:p>
            <a:r>
              <a:rPr lang="en-US" dirty="0" smtClean="0"/>
              <a:t>Familiarize yourself with what information the soundings can yield</a:t>
            </a:r>
          </a:p>
          <a:p>
            <a:r>
              <a:rPr lang="en-US" dirty="0" smtClean="0"/>
              <a:t>Learn how to modify the soundings if the lowest layers don’t agree with nearby METARs</a:t>
            </a:r>
          </a:p>
          <a:p>
            <a:r>
              <a:rPr lang="en-US" dirty="0" smtClean="0"/>
              <a:t>A mix of infrared and microwave information.  Regression can fail, but a sounding will still be produced.  Status flag tells you the status of the Retrievals:  Did they work?</a:t>
            </a:r>
          </a:p>
          <a:p>
            <a:r>
              <a:rPr lang="en-US" b="1" dirty="0" smtClean="0"/>
              <a:t>NUCAPS tells you much about the state of the atmosphere’s thermodynamics, especially gradients, and how things are changing</a:t>
            </a:r>
            <a:r>
              <a:rPr lang="en-US" dirty="0" smtClean="0"/>
              <a:t>.  </a:t>
            </a:r>
            <a:endParaRPr lang="en-US" dirty="0"/>
          </a:p>
        </p:txBody>
      </p:sp>
    </p:spTree>
    <p:custDataLst>
      <p:tags r:id="rId1"/>
    </p:custDataLst>
    <p:extLst>
      <p:ext uri="{BB962C8B-B14F-4D97-AF65-F5344CB8AC3E}">
        <p14:creationId xmlns:p14="http://schemas.microsoft.com/office/powerpoint/2010/main" val="6973012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Cond" panose="020B0606030402020204" pitchFamily="34" charset="0"/>
              </a:rPr>
              <a:t>NUCAPS data are in AWIPS</a:t>
            </a:r>
            <a:r>
              <a:rPr lang="en-US" smtClean="0">
                <a:latin typeface="Franklin Gothic Medium Cond" panose="020B0606030402020204" pitchFamily="34" charset="0"/>
              </a:rPr>
              <a:t>, and </a:t>
            </a:r>
            <a:r>
              <a:rPr lang="en-US" dirty="0" smtClean="0">
                <a:latin typeface="Franklin Gothic Medium Cond" panose="020B0606030402020204" pitchFamily="34" charset="0"/>
              </a:rPr>
              <a:t>on-line</a:t>
            </a:r>
            <a:endParaRPr lang="en-US" dirty="0">
              <a:latin typeface="Franklin Gothic Medium Cond" panose="020B0606030402020204" pitchFamily="34" charset="0"/>
            </a:endParaRPr>
          </a:p>
        </p:txBody>
      </p:sp>
      <p:sp>
        <p:nvSpPr>
          <p:cNvPr id="3" name="Content Placeholder 2"/>
          <p:cNvSpPr>
            <a:spLocks noGrp="1"/>
          </p:cNvSpPr>
          <p:nvPr>
            <p:ph idx="1"/>
          </p:nvPr>
        </p:nvSpPr>
        <p:spPr>
          <a:xfrm>
            <a:off x="457200" y="1600200"/>
            <a:ext cx="8610600" cy="4525963"/>
          </a:xfrm>
        </p:spPr>
        <p:txBody>
          <a:bodyPr>
            <a:normAutofit fontScale="70000" lnSpcReduction="20000"/>
          </a:bodyPr>
          <a:lstStyle/>
          <a:p>
            <a:r>
              <a:rPr lang="en-US" dirty="0" smtClean="0"/>
              <a:t>Gridded NUCAPS fields available from </a:t>
            </a:r>
            <a:r>
              <a:rPr lang="en-US" dirty="0" err="1" smtClean="0"/>
              <a:t>SPoRT</a:t>
            </a:r>
            <a:endParaRPr lang="en-US" dirty="0" smtClean="0"/>
          </a:p>
          <a:p>
            <a:pPr lvl="1"/>
            <a:r>
              <a:rPr lang="en-US" dirty="0">
                <a:hlinkClick r:id="rId3"/>
              </a:rPr>
              <a:t>https://</a:t>
            </a:r>
            <a:r>
              <a:rPr lang="en-US" dirty="0" smtClean="0">
                <a:hlinkClick r:id="rId3"/>
              </a:rPr>
              <a:t>weather.msfc.nasa.gov/cgi-bin/sportPublishData.pl?dataset=griddednucaps</a:t>
            </a:r>
            <a:endParaRPr lang="en-US" dirty="0" smtClean="0"/>
          </a:p>
          <a:p>
            <a:r>
              <a:rPr lang="en-US" dirty="0" smtClean="0"/>
              <a:t>Gridded NUCAPS in </a:t>
            </a:r>
            <a:r>
              <a:rPr lang="en-US" dirty="0" err="1" smtClean="0"/>
              <a:t>RealEarth</a:t>
            </a:r>
            <a:endParaRPr lang="en-US" dirty="0" smtClean="0"/>
          </a:p>
          <a:p>
            <a:pPr lvl="1"/>
            <a:r>
              <a:rPr lang="en-US" dirty="0" smtClean="0">
                <a:hlinkClick r:id="rId4"/>
              </a:rPr>
              <a:t>https://nucaps.ssec.wisc.edu</a:t>
            </a:r>
            <a:r>
              <a:rPr lang="en-US" dirty="0" smtClean="0"/>
              <a:t> </a:t>
            </a:r>
          </a:p>
          <a:p>
            <a:r>
              <a:rPr lang="en-US" dirty="0" smtClean="0"/>
              <a:t>NUCAPS profiles at NESDIS/STAR/OSPO</a:t>
            </a:r>
          </a:p>
          <a:p>
            <a:pPr lvl="1"/>
            <a:r>
              <a:rPr lang="en-US" dirty="0">
                <a:hlinkClick r:id="rId5"/>
              </a:rPr>
              <a:t>https://</a:t>
            </a:r>
            <a:r>
              <a:rPr lang="en-US" dirty="0" smtClean="0">
                <a:hlinkClick r:id="rId5"/>
              </a:rPr>
              <a:t>www.ospo.noaa.gov/Products/atmosphere/soundings/nucaps/pskewt/WORLD.html</a:t>
            </a:r>
            <a:r>
              <a:rPr lang="en-US" dirty="0" smtClean="0"/>
              <a:t> </a:t>
            </a:r>
          </a:p>
          <a:p>
            <a:r>
              <a:rPr lang="en-US" dirty="0" smtClean="0"/>
              <a:t>Use these products to give you a </a:t>
            </a:r>
            <a:r>
              <a:rPr lang="en-US" smtClean="0"/>
              <a:t>better </a:t>
            </a:r>
            <a:r>
              <a:rPr lang="en-US" smtClean="0"/>
              <a:t>idea of </a:t>
            </a:r>
            <a:r>
              <a:rPr lang="en-US" dirty="0" smtClean="0"/>
              <a:t>what the atmospheric state is now, in regions with little data, or how it is evolving, in regions where (upper-air)data is taken “just” twice daily</a:t>
            </a:r>
          </a:p>
          <a:p>
            <a:endParaRPr lang="en-US" dirty="0"/>
          </a:p>
          <a:p>
            <a:r>
              <a:rPr lang="en-US" dirty="0" smtClean="0"/>
              <a:t>Questions:  </a:t>
            </a:r>
            <a:r>
              <a:rPr lang="en-US" dirty="0" smtClean="0">
                <a:hlinkClick r:id="rId6"/>
              </a:rPr>
              <a:t>scott.lindstrom@noaa.gov</a:t>
            </a:r>
            <a:r>
              <a:rPr lang="en-US" dirty="0" smtClean="0"/>
              <a:t> / </a:t>
            </a:r>
            <a:r>
              <a:rPr lang="en-US" dirty="0" smtClean="0">
                <a:hlinkClick r:id="rId7"/>
              </a:rPr>
              <a:t>scott.lindstrom@ssec.wisc.edu</a:t>
            </a:r>
            <a:r>
              <a:rPr lang="en-US" dirty="0" smtClean="0"/>
              <a:t> </a:t>
            </a:r>
          </a:p>
          <a:p>
            <a:pPr lvl="1"/>
            <a:endParaRPr lang="en-US" dirty="0"/>
          </a:p>
        </p:txBody>
      </p:sp>
    </p:spTree>
    <p:custDataLst>
      <p:tags r:id="rId1"/>
    </p:custDataLst>
    <p:extLst>
      <p:ext uri="{BB962C8B-B14F-4D97-AF65-F5344CB8AC3E}">
        <p14:creationId xmlns:p14="http://schemas.microsoft.com/office/powerpoint/2010/main" val="41217755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Clear v. Cloudy</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43400" y="4038600"/>
            <a:ext cx="4092295" cy="2408129"/>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470294"/>
            <a:ext cx="4099915" cy="2377646"/>
          </a:xfrm>
          <a:prstGeom prst="rect">
            <a:avLst/>
          </a:prstGeom>
        </p:spPr>
      </p:pic>
      <p:sp>
        <p:nvSpPr>
          <p:cNvPr id="6" name="TextBox 5"/>
          <p:cNvSpPr txBox="1"/>
          <p:nvPr/>
        </p:nvSpPr>
        <p:spPr>
          <a:xfrm>
            <a:off x="4760863" y="2474451"/>
            <a:ext cx="3257367" cy="369332"/>
          </a:xfrm>
          <a:prstGeom prst="rect">
            <a:avLst/>
          </a:prstGeom>
          <a:noFill/>
        </p:spPr>
        <p:txBody>
          <a:bodyPr wrap="none" rtlCol="0">
            <a:spAutoFit/>
          </a:bodyPr>
          <a:lstStyle/>
          <a:p>
            <a:r>
              <a:rPr lang="en-US" dirty="0" smtClean="0"/>
              <a:t>Will pass muster as clear enough</a:t>
            </a:r>
            <a:endParaRPr lang="en-US" dirty="0"/>
          </a:p>
        </p:txBody>
      </p:sp>
      <p:sp>
        <p:nvSpPr>
          <p:cNvPr id="7" name="TextBox 6"/>
          <p:cNvSpPr txBox="1"/>
          <p:nvPr/>
        </p:nvSpPr>
        <p:spPr>
          <a:xfrm>
            <a:off x="592015" y="5057998"/>
            <a:ext cx="3886200" cy="369332"/>
          </a:xfrm>
          <a:prstGeom prst="rect">
            <a:avLst/>
          </a:prstGeom>
          <a:noFill/>
        </p:spPr>
        <p:txBody>
          <a:bodyPr wrap="square" rtlCol="0">
            <a:spAutoFit/>
          </a:bodyPr>
          <a:lstStyle/>
          <a:p>
            <a:r>
              <a:rPr lang="en-US" dirty="0" smtClean="0"/>
              <a:t>Too cloudy!  A thin cloud is still a cloud</a:t>
            </a:r>
            <a:endParaRPr lang="en-US" dirty="0"/>
          </a:p>
        </p:txBody>
      </p:sp>
    </p:spTree>
    <p:custDataLst>
      <p:tags r:id="rId1"/>
    </p:custDataLst>
    <p:extLst>
      <p:ext uri="{BB962C8B-B14F-4D97-AF65-F5344CB8AC3E}">
        <p14:creationId xmlns:p14="http://schemas.microsoft.com/office/powerpoint/2010/main" val="41606625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1447800" y="914400"/>
            <a:ext cx="6388784" cy="4052683"/>
          </a:xfrm>
          <a:prstGeom prst="rect">
            <a:avLst/>
          </a:prstGeom>
        </p:spPr>
      </p:pic>
      <p:sp>
        <p:nvSpPr>
          <p:cNvPr id="3" name="TextBox 2"/>
          <p:cNvSpPr txBox="1"/>
          <p:nvPr/>
        </p:nvSpPr>
        <p:spPr>
          <a:xfrm>
            <a:off x="1312979" y="5181600"/>
            <a:ext cx="6658426" cy="1569660"/>
          </a:xfrm>
          <a:prstGeom prst="rect">
            <a:avLst/>
          </a:prstGeom>
          <a:noFill/>
        </p:spPr>
        <p:txBody>
          <a:bodyPr wrap="none" rtlCol="0">
            <a:spAutoFit/>
          </a:bodyPr>
          <a:lstStyle/>
          <a:p>
            <a:pPr algn="ctr"/>
            <a:r>
              <a:rPr lang="en-US" dirty="0" smtClean="0"/>
              <a:t>Each of the green dots in the NUCAPS display includes information</a:t>
            </a:r>
          </a:p>
          <a:p>
            <a:pPr algn="ctr"/>
            <a:r>
              <a:rPr lang="en-US" dirty="0"/>
              <a:t>f</a:t>
            </a:r>
            <a:r>
              <a:rPr lang="en-US" dirty="0" smtClean="0"/>
              <a:t>rom up to 9 Fields of Regard from the </a:t>
            </a:r>
            <a:r>
              <a:rPr lang="en-US" dirty="0" err="1" smtClean="0"/>
              <a:t>CrIS</a:t>
            </a:r>
            <a:r>
              <a:rPr lang="en-US" dirty="0" smtClean="0"/>
              <a:t> or from IASI.  Dot #5 is</a:t>
            </a:r>
          </a:p>
          <a:p>
            <a:pPr algn="ctr"/>
            <a:r>
              <a:rPr lang="en-US" dirty="0" smtClean="0"/>
              <a:t>the location of the green dot in the NUCAPS AWIPS Display</a:t>
            </a:r>
          </a:p>
          <a:p>
            <a:pPr algn="ctr"/>
            <a:r>
              <a:rPr lang="en-US" sz="2400" b="1" dirty="0" smtClean="0"/>
              <a:t>It takes 8 seconds to scan these 30 Fields of Regard</a:t>
            </a:r>
          </a:p>
          <a:p>
            <a:pPr algn="ctr"/>
            <a:r>
              <a:rPr lang="en-US" sz="1600" b="1" dirty="0" smtClean="0"/>
              <a:t>Scan isn’t quite as wide as a VIIRS swath</a:t>
            </a:r>
          </a:p>
        </p:txBody>
      </p:sp>
    </p:spTree>
    <p:custDataLst>
      <p:tags r:id="rId1"/>
    </p:custDataLst>
    <p:extLst>
      <p:ext uri="{BB962C8B-B14F-4D97-AF65-F5344CB8AC3E}">
        <p14:creationId xmlns:p14="http://schemas.microsoft.com/office/powerpoint/2010/main" val="21802131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t>How does a retrieval work?</a:t>
            </a:r>
            <a:endParaRPr lang="en-US" sz="5400" dirty="0"/>
          </a:p>
        </p:txBody>
      </p:sp>
      <p:sp>
        <p:nvSpPr>
          <p:cNvPr id="13" name="Flowchart: Process 12"/>
          <p:cNvSpPr/>
          <p:nvPr/>
        </p:nvSpPr>
        <p:spPr>
          <a:xfrm>
            <a:off x="465525" y="3252432"/>
            <a:ext cx="1207827" cy="982639"/>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First Guess for Model</a:t>
            </a:r>
          </a:p>
        </p:txBody>
      </p:sp>
      <p:sp>
        <p:nvSpPr>
          <p:cNvPr id="14" name="Flowchart: Process 13"/>
          <p:cNvSpPr/>
          <p:nvPr/>
        </p:nvSpPr>
        <p:spPr>
          <a:xfrm>
            <a:off x="2248264" y="3252432"/>
            <a:ext cx="1207827" cy="109096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Account for radiance bias</a:t>
            </a:r>
          </a:p>
        </p:txBody>
      </p:sp>
      <p:sp>
        <p:nvSpPr>
          <p:cNvPr id="15" name="Flowchart: Process 14"/>
          <p:cNvSpPr/>
          <p:nvPr/>
        </p:nvSpPr>
        <p:spPr>
          <a:xfrm>
            <a:off x="4031001" y="3252432"/>
            <a:ext cx="1595771" cy="982639"/>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Calculate Transmittance</a:t>
            </a:r>
          </a:p>
        </p:txBody>
      </p:sp>
      <p:sp>
        <p:nvSpPr>
          <p:cNvPr id="16" name="Flowchart: Process 15"/>
          <p:cNvSpPr/>
          <p:nvPr/>
        </p:nvSpPr>
        <p:spPr>
          <a:xfrm>
            <a:off x="6051076" y="3048001"/>
            <a:ext cx="1207827" cy="118707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Use Model to compute Radiances</a:t>
            </a:r>
            <a:endParaRPr lang="en-US" b="1" dirty="0"/>
          </a:p>
        </p:txBody>
      </p:sp>
      <p:sp>
        <p:nvSpPr>
          <p:cNvPr id="17" name="Flowchart: Process 16"/>
          <p:cNvSpPr/>
          <p:nvPr/>
        </p:nvSpPr>
        <p:spPr>
          <a:xfrm>
            <a:off x="7833815" y="3252430"/>
            <a:ext cx="1207827" cy="982639"/>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Compare Residuals</a:t>
            </a:r>
          </a:p>
        </p:txBody>
      </p:sp>
      <p:cxnSp>
        <p:nvCxnSpPr>
          <p:cNvPr id="19" name="Straight Arrow Connector 18"/>
          <p:cNvCxnSpPr>
            <a:stCxn id="13" idx="3"/>
            <a:endCxn id="14" idx="1"/>
          </p:cNvCxnSpPr>
          <p:nvPr/>
        </p:nvCxnSpPr>
        <p:spPr>
          <a:xfrm flipV="1">
            <a:off x="1673352" y="3743751"/>
            <a:ext cx="574912"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7258903" y="3743748"/>
            <a:ext cx="574912"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5473400" y="3743748"/>
            <a:ext cx="574912"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3475505" y="3743748"/>
            <a:ext cx="574912"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3" name="Flowchart: Decision 22"/>
          <p:cNvSpPr/>
          <p:nvPr/>
        </p:nvSpPr>
        <p:spPr>
          <a:xfrm>
            <a:off x="4753583" y="4267200"/>
            <a:ext cx="3021273" cy="1688905"/>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Modify Profiles and Skin Temperature</a:t>
            </a:r>
          </a:p>
        </p:txBody>
      </p:sp>
      <p:sp>
        <p:nvSpPr>
          <p:cNvPr id="24" name="Bent Arrow 23"/>
          <p:cNvSpPr/>
          <p:nvPr/>
        </p:nvSpPr>
        <p:spPr>
          <a:xfrm rot="16200000">
            <a:off x="4333890" y="4497066"/>
            <a:ext cx="972406" cy="44841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25" name="Bent Arrow 24"/>
          <p:cNvSpPr/>
          <p:nvPr/>
        </p:nvSpPr>
        <p:spPr>
          <a:xfrm flipH="1" flipV="1">
            <a:off x="7683206" y="4122468"/>
            <a:ext cx="426932" cy="1125947"/>
          </a:xfrm>
          <a:prstGeom prst="bentArrow">
            <a:avLst>
              <a:gd name="adj1" fmla="val 25000"/>
              <a:gd name="adj2" fmla="val 22393"/>
              <a:gd name="adj3" fmla="val 35427"/>
              <a:gd name="adj4" fmla="val 45053"/>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26" name="Flowchart: Process 25"/>
          <p:cNvSpPr/>
          <p:nvPr/>
        </p:nvSpPr>
        <p:spPr>
          <a:xfrm>
            <a:off x="8091618" y="4542146"/>
            <a:ext cx="990968" cy="1422777"/>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If Residuals are small enough, success!</a:t>
            </a:r>
          </a:p>
        </p:txBody>
      </p:sp>
      <p:sp>
        <p:nvSpPr>
          <p:cNvPr id="27" name="Flowchart: Process 26"/>
          <p:cNvSpPr/>
          <p:nvPr/>
        </p:nvSpPr>
        <p:spPr>
          <a:xfrm>
            <a:off x="3684644" y="5100002"/>
            <a:ext cx="990968" cy="1461179"/>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Too many cycles?  Failed to converge</a:t>
            </a:r>
          </a:p>
        </p:txBody>
      </p:sp>
      <p:sp>
        <p:nvSpPr>
          <p:cNvPr id="28" name="TextBox 27"/>
          <p:cNvSpPr txBox="1"/>
          <p:nvPr/>
        </p:nvSpPr>
        <p:spPr>
          <a:xfrm>
            <a:off x="266131" y="5565727"/>
            <a:ext cx="3422412" cy="338554"/>
          </a:xfrm>
          <a:prstGeom prst="rect">
            <a:avLst/>
          </a:prstGeom>
          <a:noFill/>
        </p:spPr>
        <p:txBody>
          <a:bodyPr wrap="none" rtlCol="0">
            <a:spAutoFit/>
          </a:bodyPr>
          <a:lstStyle/>
          <a:p>
            <a:r>
              <a:rPr lang="en-US" sz="1600" dirty="0"/>
              <a:t>A similar flow-chart is </a:t>
            </a:r>
            <a:r>
              <a:rPr lang="en-US" sz="1600" dirty="0">
                <a:hlinkClick r:id="rId4"/>
              </a:rPr>
              <a:t>here</a:t>
            </a:r>
            <a:r>
              <a:rPr lang="en-US" sz="1600" dirty="0"/>
              <a:t>, part of </a:t>
            </a:r>
            <a:r>
              <a:rPr lang="en-US" sz="1600" dirty="0">
                <a:hlinkClick r:id="rId5"/>
              </a:rPr>
              <a:t>this</a:t>
            </a:r>
            <a:endParaRPr lang="en-US" sz="1600" dirty="0"/>
          </a:p>
        </p:txBody>
      </p:sp>
      <p:sp>
        <p:nvSpPr>
          <p:cNvPr id="4" name="TextBox 3"/>
          <p:cNvSpPr txBox="1"/>
          <p:nvPr/>
        </p:nvSpPr>
        <p:spPr>
          <a:xfrm>
            <a:off x="291152" y="2118736"/>
            <a:ext cx="2133599" cy="646331"/>
          </a:xfrm>
          <a:prstGeom prst="rect">
            <a:avLst/>
          </a:prstGeom>
          <a:noFill/>
          <a:ln>
            <a:solidFill>
              <a:schemeClr val="accent1"/>
            </a:solidFill>
          </a:ln>
        </p:spPr>
        <p:txBody>
          <a:bodyPr wrap="square" rtlCol="0">
            <a:spAutoFit/>
          </a:bodyPr>
          <a:lstStyle/>
          <a:p>
            <a:r>
              <a:rPr lang="en-US" dirty="0" smtClean="0"/>
              <a:t>A function of </a:t>
            </a:r>
            <a:r>
              <a:rPr lang="en-US" dirty="0" err="1" smtClean="0"/>
              <a:t>climo</a:t>
            </a:r>
            <a:r>
              <a:rPr lang="en-US" dirty="0" smtClean="0"/>
              <a:t> and </a:t>
            </a:r>
            <a:r>
              <a:rPr lang="en-US" dirty="0" err="1" smtClean="0"/>
              <a:t>sfc</a:t>
            </a:r>
            <a:r>
              <a:rPr lang="en-US" dirty="0" smtClean="0"/>
              <a:t> pressure</a:t>
            </a:r>
            <a:endParaRPr lang="en-US" dirty="0"/>
          </a:p>
        </p:txBody>
      </p:sp>
      <p:sp>
        <p:nvSpPr>
          <p:cNvPr id="29" name="TextBox 28"/>
          <p:cNvSpPr txBox="1"/>
          <p:nvPr/>
        </p:nvSpPr>
        <p:spPr>
          <a:xfrm>
            <a:off x="5588189" y="1678078"/>
            <a:ext cx="2245626" cy="923330"/>
          </a:xfrm>
          <a:prstGeom prst="rect">
            <a:avLst/>
          </a:prstGeom>
          <a:noFill/>
          <a:ln>
            <a:solidFill>
              <a:schemeClr val="accent1"/>
            </a:solidFill>
          </a:ln>
        </p:spPr>
        <p:txBody>
          <a:bodyPr wrap="square" rtlCol="0">
            <a:spAutoFit/>
          </a:bodyPr>
          <a:lstStyle/>
          <a:p>
            <a:r>
              <a:rPr lang="en-US" dirty="0" smtClean="0"/>
              <a:t>This side uses a  100-layer Radiative Transfer Model (RTM)</a:t>
            </a:r>
            <a:endParaRPr lang="en-US" dirty="0"/>
          </a:p>
        </p:txBody>
      </p:sp>
      <p:sp>
        <p:nvSpPr>
          <p:cNvPr id="5" name="Left Brace 4"/>
          <p:cNvSpPr/>
          <p:nvPr/>
        </p:nvSpPr>
        <p:spPr>
          <a:xfrm rot="5400000">
            <a:off x="6340692" y="219748"/>
            <a:ext cx="261265" cy="5222523"/>
          </a:xfrm>
          <a:prstGeom prst="leftBrace">
            <a:avLst/>
          </a:prstGeom>
          <a:ln w="5715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413929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Screen Shot 2015-03-15 at 11.24.47 PM.png"/>
          <p:cNvPicPr>
            <a:picLocks noChangeAspect="1"/>
          </p:cNvPicPr>
          <p:nvPr>
            <p:custDataLst>
              <p:tags r:id="rId2"/>
            </p:custDataLst>
          </p:nvPr>
        </p:nvPicPr>
        <p:blipFill rotWithShape="1">
          <a:blip r:embed="rId5">
            <a:extLst>
              <a:ext uri="{28A0092B-C50C-407E-A947-70E740481C1C}">
                <a14:useLocalDpi xmlns:a14="http://schemas.microsoft.com/office/drawing/2010/main" val="0"/>
              </a:ext>
            </a:extLst>
          </a:blip>
          <a:srcRect l="1028" t="-3789" r="3482" b="-18247"/>
          <a:stretch/>
        </p:blipFill>
        <p:spPr>
          <a:xfrm>
            <a:off x="0" y="685800"/>
            <a:ext cx="9144000" cy="4708525"/>
          </a:xfrm>
          <a:prstGeom prst="rect">
            <a:avLst/>
          </a:prstGeom>
        </p:spPr>
      </p:pic>
      <p:sp>
        <p:nvSpPr>
          <p:cNvPr id="5" name="TextBox 4"/>
          <p:cNvSpPr txBox="1"/>
          <p:nvPr/>
        </p:nvSpPr>
        <p:spPr>
          <a:xfrm>
            <a:off x="152400" y="4724400"/>
            <a:ext cx="8915400" cy="1754326"/>
          </a:xfrm>
          <a:prstGeom prst="rect">
            <a:avLst/>
          </a:prstGeom>
          <a:noFill/>
        </p:spPr>
        <p:txBody>
          <a:bodyPr wrap="square" rtlCol="0">
            <a:spAutoFit/>
          </a:bodyPr>
          <a:lstStyle/>
          <a:p>
            <a:r>
              <a:rPr lang="en-US" b="1" u="sng" dirty="0" smtClean="0"/>
              <a:t>399</a:t>
            </a:r>
            <a:r>
              <a:rPr lang="en-US" b="1" dirty="0" smtClean="0"/>
              <a:t> (out of 1305) </a:t>
            </a:r>
            <a:r>
              <a:rPr lang="en-US" b="1" dirty="0" err="1" smtClean="0"/>
              <a:t>CrIS</a:t>
            </a:r>
            <a:r>
              <a:rPr lang="en-US" b="1" dirty="0" smtClean="0"/>
              <a:t> channels are used in the </a:t>
            </a:r>
            <a:r>
              <a:rPr lang="en-US" b="1" u="sng" dirty="0" smtClean="0"/>
              <a:t>physical retrieval</a:t>
            </a:r>
            <a:r>
              <a:rPr lang="en-US" b="1" dirty="0" smtClean="0"/>
              <a:t> (that is:  not all of them!) </a:t>
            </a:r>
          </a:p>
          <a:p>
            <a:r>
              <a:rPr lang="en-US" b="1" dirty="0">
                <a:solidFill>
                  <a:srgbClr val="FF00FF"/>
                </a:solidFill>
              </a:rPr>
              <a:t>	</a:t>
            </a:r>
            <a:r>
              <a:rPr lang="en-US" b="1" dirty="0" smtClean="0">
                <a:solidFill>
                  <a:srgbClr val="00CC00"/>
                </a:solidFill>
              </a:rPr>
              <a:t>24 (window) channels:  surface temperature  </a:t>
            </a:r>
            <a:r>
              <a:rPr lang="en-US" b="1" dirty="0" smtClean="0"/>
              <a:t>[clear sky!]</a:t>
            </a:r>
          </a:p>
          <a:p>
            <a:r>
              <a:rPr lang="en-US" dirty="0">
                <a:solidFill>
                  <a:srgbClr val="FF00FF"/>
                </a:solidFill>
              </a:rPr>
              <a:t>	</a:t>
            </a:r>
            <a:r>
              <a:rPr lang="en-US" b="1" dirty="0" smtClean="0"/>
              <a:t>87 channels:  atmospheric temperature</a:t>
            </a:r>
          </a:p>
          <a:p>
            <a:r>
              <a:rPr lang="en-US" b="1" dirty="0">
                <a:solidFill>
                  <a:srgbClr val="FF00FF"/>
                </a:solidFill>
              </a:rPr>
              <a:t>	</a:t>
            </a:r>
            <a:r>
              <a:rPr lang="en-US" b="1" dirty="0" smtClean="0">
                <a:solidFill>
                  <a:srgbClr val="FF0000"/>
                </a:solidFill>
              </a:rPr>
              <a:t>62 channels:   water vapor</a:t>
            </a:r>
          </a:p>
          <a:p>
            <a:r>
              <a:rPr lang="en-US" b="1" dirty="0" smtClean="0"/>
              <a:t>Channels chosen most sensitive to one gas and least sensitive to other gases</a:t>
            </a:r>
          </a:p>
          <a:p>
            <a:r>
              <a:rPr lang="en-US" b="1" dirty="0" smtClean="0"/>
              <a:t>All ATMS channels (22 of them) are used in NUCAPS for NOAA-20</a:t>
            </a:r>
          </a:p>
        </p:txBody>
      </p:sp>
      <p:sp>
        <p:nvSpPr>
          <p:cNvPr id="2" name="TextBox 1"/>
          <p:cNvSpPr txBox="1"/>
          <p:nvPr/>
        </p:nvSpPr>
        <p:spPr>
          <a:xfrm>
            <a:off x="0" y="152400"/>
            <a:ext cx="9232784" cy="584775"/>
          </a:xfrm>
          <a:prstGeom prst="rect">
            <a:avLst/>
          </a:prstGeom>
          <a:noFill/>
        </p:spPr>
        <p:txBody>
          <a:bodyPr wrap="none" rtlCol="0">
            <a:spAutoFit/>
          </a:bodyPr>
          <a:lstStyle/>
          <a:p>
            <a:r>
              <a:rPr lang="en-US" sz="3200" b="1" dirty="0" smtClean="0">
                <a:solidFill>
                  <a:srgbClr val="0000FF"/>
                </a:solidFill>
              </a:rPr>
              <a:t>Which of the 1305 channels are used in the retrieval?</a:t>
            </a:r>
            <a:endParaRPr lang="en-US" sz="3200" b="1" dirty="0">
              <a:solidFill>
                <a:srgbClr val="0000FF"/>
              </a:solidFill>
            </a:endParaRPr>
          </a:p>
        </p:txBody>
      </p:sp>
    </p:spTree>
    <p:custDataLst>
      <p:tags r:id="rId1"/>
    </p:custDataLst>
    <p:extLst>
      <p:ext uri="{BB962C8B-B14F-4D97-AF65-F5344CB8AC3E}">
        <p14:creationId xmlns:p14="http://schemas.microsoft.com/office/powerpoint/2010/main" val="15653862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(and where) is the most useful information in a NUCAPS profile?</a:t>
            </a:r>
            <a:endParaRPr lang="en-US" dirty="0"/>
          </a:p>
        </p:txBody>
      </p:sp>
      <p:sp>
        <p:nvSpPr>
          <p:cNvPr id="3" name="Content Placeholder 2"/>
          <p:cNvSpPr>
            <a:spLocks noGrp="1"/>
          </p:cNvSpPr>
          <p:nvPr>
            <p:ph idx="1"/>
          </p:nvPr>
        </p:nvSpPr>
        <p:spPr>
          <a:xfrm>
            <a:off x="432318" y="1785257"/>
            <a:ext cx="8229600" cy="5105400"/>
          </a:xfrm>
        </p:spPr>
        <p:txBody>
          <a:bodyPr>
            <a:normAutofit/>
          </a:bodyPr>
          <a:lstStyle/>
          <a:p>
            <a:r>
              <a:rPr lang="en-US" dirty="0" smtClean="0"/>
              <a:t>Water Vapor, mid-troposphere</a:t>
            </a:r>
          </a:p>
          <a:p>
            <a:pPr lvl="1"/>
            <a:r>
              <a:rPr lang="en-US" dirty="0" smtClean="0"/>
              <a:t>Temperature is already pretty well forecast by models, so NUCAPS doesn’t give a lot of additional information</a:t>
            </a:r>
          </a:p>
          <a:p>
            <a:pPr lvl="1"/>
            <a:r>
              <a:rPr lang="en-US" dirty="0" smtClean="0"/>
              <a:t>Water vapor distribution is harder to initialize, and therefore harder to simulate in a model</a:t>
            </a:r>
          </a:p>
          <a:p>
            <a:r>
              <a:rPr lang="en-US" dirty="0" smtClean="0"/>
              <a:t>NUCAPS observations tell you where water vapor gradients might sit (and how they might have changed since the last observation)</a:t>
            </a:r>
          </a:p>
        </p:txBody>
      </p:sp>
      <p:sp>
        <p:nvSpPr>
          <p:cNvPr id="4" name="TextBox 3"/>
          <p:cNvSpPr txBox="1"/>
          <p:nvPr/>
        </p:nvSpPr>
        <p:spPr>
          <a:xfrm>
            <a:off x="762000" y="1981200"/>
            <a:ext cx="7437740" cy="3877985"/>
          </a:xfrm>
          <a:prstGeom prst="rect">
            <a:avLst/>
          </a:prstGeom>
          <a:solidFill>
            <a:schemeClr val="bg1">
              <a:lumMod val="85000"/>
            </a:schemeClr>
          </a:solidFill>
        </p:spPr>
        <p:txBody>
          <a:bodyPr wrap="square" rtlCol="0">
            <a:spAutoFit/>
          </a:bodyPr>
          <a:lstStyle/>
          <a:p>
            <a:r>
              <a:rPr lang="en-US" sz="2800" dirty="0">
                <a:latin typeface="Franklin Gothic Medium Cond" panose="020B0606030402020204" pitchFamily="34" charset="0"/>
              </a:rPr>
              <a:t>Strengths:  </a:t>
            </a:r>
          </a:p>
          <a:p>
            <a:pPr lvl="1"/>
            <a:r>
              <a:rPr lang="en-US" sz="2400" u="sng" dirty="0">
                <a:latin typeface="Franklin Gothic Medium Cond" panose="020B0606030402020204" pitchFamily="34" charset="0"/>
              </a:rPr>
              <a:t>Gradients</a:t>
            </a:r>
          </a:p>
          <a:p>
            <a:pPr lvl="1"/>
            <a:r>
              <a:rPr lang="en-US" sz="2400" u="sng" dirty="0">
                <a:latin typeface="Franklin Gothic Medium Cond" panose="020B0606030402020204" pitchFamily="34" charset="0"/>
              </a:rPr>
              <a:t>Changes in time </a:t>
            </a:r>
          </a:p>
          <a:p>
            <a:pPr lvl="1"/>
            <a:r>
              <a:rPr lang="en-US" sz="2400" dirty="0">
                <a:latin typeface="Franklin Gothic Medium Cond" panose="020B0606030402020204" pitchFamily="34" charset="0"/>
              </a:rPr>
              <a:t>Large swaths of observed data where only model data are available (think:  Oceans)</a:t>
            </a:r>
          </a:p>
          <a:p>
            <a:pPr lvl="1"/>
            <a:r>
              <a:rPr lang="en-US" sz="2400" dirty="0">
                <a:latin typeface="Franklin Gothic Medium Cond" panose="020B0606030402020204" pitchFamily="34" charset="0"/>
              </a:rPr>
              <a:t>Observations in the US that are in between radiosondes</a:t>
            </a:r>
          </a:p>
          <a:p>
            <a:r>
              <a:rPr lang="en-US" sz="2800" dirty="0">
                <a:latin typeface="Franklin Gothic Medium Cond" panose="020B0606030402020204" pitchFamily="34" charset="0"/>
              </a:rPr>
              <a:t>Vertical resolution is much smoother than radiosondes</a:t>
            </a:r>
          </a:p>
          <a:p>
            <a:pPr lvl="1"/>
            <a:r>
              <a:rPr lang="en-US" sz="2400" dirty="0">
                <a:latin typeface="Franklin Gothic Medium Cond" panose="020B0606030402020204" pitchFamily="34" charset="0"/>
              </a:rPr>
              <a:t>A NUCAPS profiles is of a volume of air</a:t>
            </a:r>
          </a:p>
          <a:p>
            <a:r>
              <a:rPr lang="en-US" sz="2800" dirty="0">
                <a:latin typeface="Franklin Gothic Medium Cond" panose="020B0606030402020204" pitchFamily="34" charset="0"/>
              </a:rPr>
              <a:t>Always compare near-surface values to observations</a:t>
            </a:r>
          </a:p>
          <a:p>
            <a:endParaRPr lang="en-US" dirty="0"/>
          </a:p>
        </p:txBody>
      </p:sp>
    </p:spTree>
    <p:custDataLst>
      <p:tags r:id="rId1"/>
    </p:custDataLst>
    <p:extLst>
      <p:ext uri="{BB962C8B-B14F-4D97-AF65-F5344CB8AC3E}">
        <p14:creationId xmlns:p14="http://schemas.microsoft.com/office/powerpoint/2010/main" val="349884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_ENCODE_TYPE" val="0"/>
  <p:tag name="ART_ENCODE_INDEX" val="1"/>
  <p:tag name="PRESENTATION_PLAYLIST_COUNT" val="0"/>
  <p:tag name="PRESENTATION_PRESENTER_SLIDE_LEVEL" val="0"/>
  <p:tag name="ARTICULATE_LOGO" val="(None selected)"/>
  <p:tag name="ARTICULATE_PRESENTER" val="(None selected)"/>
  <p:tag name="ARTICULATE_LMS" val="0"/>
  <p:tag name="ARTICULATE_TEMPLATE" val="Corporate Communications"/>
  <p:tag name="ARTICULATE_TEMPLATE_GUID" val="1a000000-6000-0000-b000-000000000001"/>
  <p:tag name="PRESENTER_PREVIEW_MODE" val="0"/>
  <p:tag name="PRESENTER_PREVIEW_START" val="1"/>
  <p:tag name="LAUNCHINNEWWINDOW" val="0"/>
  <p:tag name="LASTPUBLISHED" val="C:\Users\scottl\VISIT\NUCAPS\NUCAPS Soundings in AWIPS 2016 Recorded HWT FINAL\player.html"/>
  <p:tag name="ARTICULATE_META_COURSE_VERSION_SET" val="True"/>
  <p:tag name="ARTICULATE_META_NAME_SET" val="True"/>
  <p:tag name="ARTICULATE_REFERENCE_ID" val="a8b6ada3-afc4-413a-81c2-c8f828eddae1"/>
  <p:tag name="TAG_BACKING_FORM_KEY" val="2361066-c:\users\scottl\visit\nucaps\nucaps soundings in awips july 2019.pptx"/>
  <p:tag name="ARTICULATE_PRESENTER_VERSION" val="7"/>
  <p:tag name="ARTICULATE_USED_PAGE_ORIENTATION" val="1"/>
  <p:tag name="ARTICULATE_USED_PAGE_SIZE" val="1"/>
  <p:tag name="ARTICULATE_REFERENCE_COUNT" val="0"/>
  <p:tag name="ARTICULATE_PLAYER_GLOSSARY_XML" val="&lt;?xml version=&quot;1.0&quot; encoding=&quot;utf-16&quot;?&gt;&lt;glossary xmlns:xsi=&quot;http://www.w3.org/2001/XMLSchema-instance&quot; xmlns:xsd=&quot;http://www.w3.org/2001/XMLSchema&quot;&gt;&lt;terms /&gt;&lt;/glossary&gt;"/>
  <p:tag name="ARTICULATE_SLIDE_COUNT" val="4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GUID" val="e7c3ab31-ba64-4c57-ba4b-f30241985fa1"/>
  <p:tag name="ARTICULATE_TITLE_TAG" val="NUCAPS data flow from Suomi NPP to WFO"/>
  <p:tag name="ANNOTATION_TYPE_8" val="0"/>
  <p:tag name="ANNOTATION_ANIMATION_8" val="3"/>
  <p:tag name="ANNOTATION_ROTATION_8" val="0"/>
  <p:tag name="ANNOTATION_SUB_TYPE_8" val="2"/>
  <p:tag name="ANNOTATION_LOOP_COUNT_8" val="1"/>
  <p:tag name="ANNOTATION_BOX_RADIUS_8" val="0"/>
  <p:tag name="ANNOTATION_BORDER_ALPHA_8" val="100"/>
  <p:tag name="ANNOTATION_BORDER_COLOR_8" val="16777215"/>
  <p:tag name="ANNOTATION_FILL_COLOR_8" val="683492"/>
  <p:tag name="ANNOTATION_FILL_ALPHA_8" val="100"/>
  <p:tag name="ANNOTATION_BORDER_WIDTH_8" val="2"/>
  <p:tag name="ANNOTATION_TYPE_9" val="0"/>
  <p:tag name="ANNOTATION_ANIMATION_9" val="3"/>
  <p:tag name="ANNOTATION_ROTATION_9" val="0"/>
  <p:tag name="ANNOTATION_SUB_TYPE_9" val="2"/>
  <p:tag name="ANNOTATION_LOOP_COUNT_9" val="1"/>
  <p:tag name="ANNOTATION_BOX_RADIUS_9" val="0"/>
  <p:tag name="ANNOTATION_BORDER_ALPHA_9" val="100"/>
  <p:tag name="ANNOTATION_BORDER_COLOR_9" val="16777215"/>
  <p:tag name="ANNOTATION_FILL_COLOR_9" val="683492"/>
  <p:tag name="ANNOTATION_FILL_ALPHA_9" val="100"/>
  <p:tag name="ANNOTATION_BORDER_WIDTH_9" val="2"/>
  <p:tag name="ANNOTATION_TYPE_10" val="0"/>
  <p:tag name="ANNOTATION_ANIMATION_10" val="3"/>
  <p:tag name="ANNOTATION_ROTATION_10" val="0"/>
  <p:tag name="ANNOTATION_SUB_TYPE_10" val="2"/>
  <p:tag name="ANNOTATION_LOOP_COUNT_10" val="1"/>
  <p:tag name="ANNOTATION_BOX_RADIUS_10" val="0"/>
  <p:tag name="ANNOTATION_BORDER_ALPHA_10" val="100"/>
  <p:tag name="ANNOTATION_BORDER_COLOR_10" val="16777215"/>
  <p:tag name="ANNOTATION_FILL_COLOR_10" val="683492"/>
  <p:tag name="ANNOTATION_FILL_ALPHA_10" val="100"/>
  <p:tag name="ANNOTATION_BORDER_WIDTH_10" val="2"/>
  <p:tag name="ANNOTATION_TYPE_11" val="0"/>
  <p:tag name="ANNOTATION_ANIMATION_11" val="3"/>
  <p:tag name="ANNOTATION_ROTATION_11" val="0"/>
  <p:tag name="ANNOTATION_SUB_TYPE_11" val="2"/>
  <p:tag name="ANNOTATION_LOOP_COUNT_11" val="1"/>
  <p:tag name="ANNOTATION_BOX_RADIUS_11" val="0"/>
  <p:tag name="ANNOTATION_BORDER_ALPHA_11" val="100"/>
  <p:tag name="ANNOTATION_BORDER_COLOR_11" val="16777215"/>
  <p:tag name="ANNOTATION_FILL_COLOR_11" val="683492"/>
  <p:tag name="ANNOTATION_FILL_ALPHA_11" val="100"/>
  <p:tag name="ANNOTATION_BORDER_WIDTH_11" val="2"/>
  <p:tag name="ANNOTATION_TYPE_12" val="0"/>
  <p:tag name="ANNOTATION_ANIMATION_12" val="3"/>
  <p:tag name="ANNOTATION_ROTATION_12" val="0"/>
  <p:tag name="ANNOTATION_SUB_TYPE_12" val="2"/>
  <p:tag name="ANNOTATION_LOOP_COUNT_12" val="1"/>
  <p:tag name="ANNOTATION_BOX_RADIUS_12" val="0"/>
  <p:tag name="ANNOTATION_BORDER_ALPHA_12" val="100"/>
  <p:tag name="ANNOTATION_BORDER_COLOR_12" val="16777215"/>
  <p:tag name="ANNOTATION_FILL_COLOR_12" val="683492"/>
  <p:tag name="ANNOTATION_FILL_ALPHA_12" val="100"/>
  <p:tag name="ANNOTATION_BORDER_WIDTH_12" val="2"/>
  <p:tag name="ANNOTATION_TYPE_13" val="0"/>
  <p:tag name="ANNOTATION_ANIMATION_13" val="3"/>
  <p:tag name="ANNOTATION_ROTATION_13" val="0"/>
  <p:tag name="ANNOTATION_SUB_TYPE_13" val="2"/>
  <p:tag name="ANNOTATION_LOOP_COUNT_13" val="1"/>
  <p:tag name="ANNOTATION_BOX_RADIUS_13" val="0"/>
  <p:tag name="ANNOTATION_BORDER_ALPHA_13" val="100"/>
  <p:tag name="ANNOTATION_BORDER_COLOR_13" val="16777215"/>
  <p:tag name="ANNOTATION_FILL_COLOR_13" val="683492"/>
  <p:tag name="ANNOTATION_FILL_ALPHA_13" val="100"/>
  <p:tag name="ANNOTATION_BORDER_WIDTH_13" val="2"/>
  <p:tag name="ANNOTATION_TYPE_14" val="0"/>
  <p:tag name="ANNOTATION_ANIMATION_14" val="3"/>
  <p:tag name="ANNOTATION_ROTATION_14" val="0"/>
  <p:tag name="ANNOTATION_SUB_TYPE_14" val="2"/>
  <p:tag name="ANNOTATION_LOOP_COUNT_14" val="1"/>
  <p:tag name="ANNOTATION_BOX_RADIUS_14" val="0"/>
  <p:tag name="ANNOTATION_BORDER_ALPHA_14" val="100"/>
  <p:tag name="ANNOTATION_BORDER_COLOR_14" val="16777215"/>
  <p:tag name="ANNOTATION_FILL_COLOR_14" val="683492"/>
  <p:tag name="ANNOTATION_FILL_ALPHA_14" val="100"/>
  <p:tag name="ANNOTATION_BORDER_WIDTH_14" val="2"/>
  <p:tag name="ANNOTATION_TYPE_15" val="0"/>
  <p:tag name="ANNOTATION_ANIMATION_15" val="3"/>
  <p:tag name="ANNOTATION_ROTATION_15" val="0"/>
  <p:tag name="ANNOTATION_SUB_TYPE_15" val="2"/>
  <p:tag name="ANNOTATION_LOOP_COUNT_15" val="1"/>
  <p:tag name="ANNOTATION_BOX_RADIUS_15" val="0"/>
  <p:tag name="ANNOTATION_BORDER_ALPHA_15" val="100"/>
  <p:tag name="ANNOTATION_BORDER_COLOR_15" val="16777215"/>
  <p:tag name="ANNOTATION_FILL_COLOR_15" val="683492"/>
  <p:tag name="ANNOTATION_FILL_ALPHA_15" val="100"/>
  <p:tag name="ANNOTATION_BORDER_WIDTH_15" val="2"/>
  <p:tag name="ANNOTATION_TYPE_16" val="0"/>
  <p:tag name="ANNOTATION_ANIMATION_16" val="3"/>
  <p:tag name="ANNOTATION_ROTATION_16" val="90"/>
  <p:tag name="ANNOTATION_SUB_TYPE_16" val="2"/>
  <p:tag name="ANNOTATION_LOOP_COUNT_16" val="1"/>
  <p:tag name="ANNOTATION_BOX_RADIUS_16" val="0"/>
  <p:tag name="ANNOTATION_BORDER_ALPHA_16" val="100"/>
  <p:tag name="ANNOTATION_BORDER_COLOR_16" val="16777215"/>
  <p:tag name="ANNOTATION_FILL_COLOR_16" val="683492"/>
  <p:tag name="ANNOTATION_FILL_ALPHA_16" val="100"/>
  <p:tag name="ANNOTATION_BORDER_WIDTH_16" val="2"/>
  <p:tag name="ANNOTATION_TYPE_17" val="0"/>
  <p:tag name="ANNOTATION_ANIMATION_17" val="3"/>
  <p:tag name="ANNOTATION_ROTATION_17" val="90"/>
  <p:tag name="ANNOTATION_SUB_TYPE_17" val="2"/>
  <p:tag name="ANNOTATION_LOOP_COUNT_17" val="1"/>
  <p:tag name="ANNOTATION_BOX_RADIUS_17" val="0"/>
  <p:tag name="ANNOTATION_BORDER_ALPHA_17" val="100"/>
  <p:tag name="ANNOTATION_BORDER_COLOR_17" val="16777215"/>
  <p:tag name="ANNOTATION_FILL_COLOR_17" val="683492"/>
  <p:tag name="ANNOTATION_FILL_ALPHA_17" val="100"/>
  <p:tag name="ANNOTATION_BORDER_WIDTH_17" val="2"/>
  <p:tag name="ANNOTATION_TYPE_18" val="0"/>
  <p:tag name="ANNOTATION_ANIMATION_18" val="3"/>
  <p:tag name="ANNOTATION_ROTATION_18" val="90"/>
  <p:tag name="ANNOTATION_SUB_TYPE_18" val="2"/>
  <p:tag name="ANNOTATION_LOOP_COUNT_18" val="1"/>
  <p:tag name="ANNOTATION_BOX_RADIUS_18" val="0"/>
  <p:tag name="ANNOTATION_BORDER_ALPHA_18" val="100"/>
  <p:tag name="ANNOTATION_BORDER_COLOR_18" val="16777215"/>
  <p:tag name="ANNOTATION_FILL_COLOR_18" val="683492"/>
  <p:tag name="ANNOTATION_FILL_ALPHA_18" val="100"/>
  <p:tag name="ANNOTATION_BORDER_WIDTH_18" val="2"/>
  <p:tag name="ANNOTATION_TYPE_19" val="0"/>
  <p:tag name="ANNOTATION_ANIMATION_19" val="3"/>
  <p:tag name="ANNOTATION_ROTATION_19" val="90"/>
  <p:tag name="ANNOTATION_SUB_TYPE_19" val="2"/>
  <p:tag name="ANNOTATION_LOOP_COUNT_19" val="1"/>
  <p:tag name="ANNOTATION_BOX_RADIUS_19" val="0"/>
  <p:tag name="ANNOTATION_BORDER_ALPHA_19" val="100"/>
  <p:tag name="ANNOTATION_BORDER_COLOR_19" val="16777215"/>
  <p:tag name="ANNOTATION_FILL_COLOR_19" val="683492"/>
  <p:tag name="ANNOTATION_FILL_ALPHA_19" val="100"/>
  <p:tag name="ANNOTATION_BORDER_WIDTH_19" val="2"/>
  <p:tag name="ANNOTATION_TYPE_20" val="0"/>
  <p:tag name="ANNOTATION_ANIMATION_20" val="3"/>
  <p:tag name="ANNOTATION_ROTATION_20" val="90"/>
  <p:tag name="ANNOTATION_SUB_TYPE_20" val="2"/>
  <p:tag name="ANNOTATION_LOOP_COUNT_20" val="1"/>
  <p:tag name="ANNOTATION_BOX_RADIUS_20" val="0"/>
  <p:tag name="ANNOTATION_BORDER_ALPHA_20" val="100"/>
  <p:tag name="ANNOTATION_BORDER_COLOR_20" val="16777215"/>
  <p:tag name="ANNOTATION_FILL_COLOR_20" val="683492"/>
  <p:tag name="ANNOTATION_FILL_ALPHA_20" val="100"/>
  <p:tag name="ANNOTATION_BORDER_WIDTH_20" val="2"/>
  <p:tag name="ANNOTATION_TYPE_21" val="0"/>
  <p:tag name="ANNOTATION_ANIMATION_21" val="3"/>
  <p:tag name="ANNOTATION_ROTATION_21" val="90"/>
  <p:tag name="ANNOTATION_SUB_TYPE_21" val="2"/>
  <p:tag name="ANNOTATION_LOOP_COUNT_21" val="1"/>
  <p:tag name="ANNOTATION_BOX_RADIUS_21" val="0"/>
  <p:tag name="ANNOTATION_BORDER_ALPHA_21" val="100"/>
  <p:tag name="ANNOTATION_BORDER_COLOR_21" val="16777215"/>
  <p:tag name="ANNOTATION_FILL_COLOR_21" val="683492"/>
  <p:tag name="ANNOTATION_FILL_ALPHA_21" val="100"/>
  <p:tag name="ANNOTATION_BORDER_WIDTH_21" val="2"/>
  <p:tag name="ANNOTATION_TYPE_22" val="0"/>
  <p:tag name="ANNOTATION_ANIMATION_22" val="3"/>
  <p:tag name="ANNOTATION_ROTATION_22" val="90"/>
  <p:tag name="ANNOTATION_SUB_TYPE_22" val="2"/>
  <p:tag name="ANNOTATION_LOOP_COUNT_22" val="1"/>
  <p:tag name="ANNOTATION_BOX_RADIUS_22" val="0"/>
  <p:tag name="ANNOTATION_BORDER_ALPHA_22" val="100"/>
  <p:tag name="ANNOTATION_BORDER_COLOR_22" val="16777215"/>
  <p:tag name="ANNOTATION_FILL_COLOR_22" val="683492"/>
  <p:tag name="ANNOTATION_FILL_ALPHA_22" val="100"/>
  <p:tag name="ANNOTATION_BORDER_WIDTH_22" val="2"/>
  <p:tag name="ANNOTATION_TYPE_23" val="0"/>
  <p:tag name="ANNOTATION_ANIMATION_23" val="3"/>
  <p:tag name="ANNOTATION_ROTATION_23" val="90"/>
  <p:tag name="ANNOTATION_SUB_TYPE_23" val="2"/>
  <p:tag name="ANNOTATION_LOOP_COUNT_23" val="1"/>
  <p:tag name="ANNOTATION_BOX_RADIUS_23" val="0"/>
  <p:tag name="ANNOTATION_BORDER_ALPHA_23" val="100"/>
  <p:tag name="ANNOTATION_BORDER_COLOR_23" val="16777215"/>
  <p:tag name="ANNOTATION_FILL_COLOR_23" val="683492"/>
  <p:tag name="ANNOTATION_FILL_ALPHA_23" val="100"/>
  <p:tag name="ANNOTATION_BORDER_WIDTH_23" val="2"/>
  <p:tag name="ANNOTATION_TYPE_24" val="0"/>
  <p:tag name="ANNOTATION_ANIMATION_24" val="3"/>
  <p:tag name="ANNOTATION_ROTATION_24" val="90"/>
  <p:tag name="ANNOTATION_SUB_TYPE_24" val="2"/>
  <p:tag name="ANNOTATION_LOOP_COUNT_24" val="1"/>
  <p:tag name="ANNOTATION_BOX_RADIUS_24" val="0"/>
  <p:tag name="ANNOTATION_BORDER_ALPHA_24" val="100"/>
  <p:tag name="ANNOTATION_BORDER_COLOR_24" val="16777215"/>
  <p:tag name="ANNOTATION_FILL_COLOR_24" val="683492"/>
  <p:tag name="ANNOTATION_FILL_ALPHA_24" val="100"/>
  <p:tag name="ANNOTATION_BORDER_WIDTH_24" val="2"/>
  <p:tag name="ARTICULATE_PLAYLIST_ID" val="-1"/>
  <p:tag name="ARTICULATE_SLIDE_NAV" val="2"/>
  <p:tag name="ANNOTATION_TOP_8" val="207"/>
  <p:tag name="ANNOTATION_LEFT_8" val="190"/>
  <p:tag name="ANNOTATION_HEIGHT_8" val="185.8333"/>
  <p:tag name="ANNOTATION_WIDTH_8" val="186.3333"/>
  <p:tag name="ANNOTATION_START_8" val="13.6"/>
  <p:tag name="ANNOTATION_END_8" val="14.2"/>
  <p:tag name="ANNOTATION_SLIDE_HEIGHT_8" val="720"/>
  <p:tag name="ANNOTATION_SLIDE_WIDTH_8" val="960"/>
  <p:tag name="ANNOTATION_SCALE_8" val="100"/>
  <p:tag name="ANNOTATION_TOP_9" val="207"/>
  <p:tag name="ANNOTATION_LEFT_9" val="190"/>
  <p:tag name="ANNOTATION_HEIGHT_9" val="185.8333"/>
  <p:tag name="ANNOTATION_WIDTH_9" val="186.3333"/>
  <p:tag name="ANNOTATION_START_9" val="14.2"/>
  <p:tag name="ANNOTATION_END_9" val="16.5"/>
  <p:tag name="ANNOTATION_SLIDE_HEIGHT_9" val="720"/>
  <p:tag name="ANNOTATION_SLIDE_WIDTH_9" val="960"/>
  <p:tag name="ANNOTATION_SCALE_9" val="100"/>
  <p:tag name="ANNOTATION_TOP_10" val="234.1667"/>
  <p:tag name="ANNOTATION_LEFT_10" val="157.6667"/>
  <p:tag name="ANNOTATION_HEIGHT_10" val="185.8333"/>
  <p:tag name="ANNOTATION_WIDTH_10" val="186.3333"/>
  <p:tag name="ANNOTATION_START_10" val="16.5"/>
  <p:tag name="ANNOTATION_END_10" val="17.1"/>
  <p:tag name="ANNOTATION_SLIDE_HEIGHT_10" val="720"/>
  <p:tag name="ANNOTATION_SLIDE_WIDTH_10" val="960"/>
  <p:tag name="ANNOTATION_SCALE_10" val="100"/>
  <p:tag name="ANNOTATION_TOP_11" val="234.1667"/>
  <p:tag name="ANNOTATION_LEFT_11" val="157.6667"/>
  <p:tag name="ANNOTATION_HEIGHT_11" val="185.8333"/>
  <p:tag name="ANNOTATION_WIDTH_11" val="186.3333"/>
  <p:tag name="ANNOTATION_START_11" val="17.1"/>
  <p:tag name="ANNOTATION_END_11" val="20.2"/>
  <p:tag name="ANNOTATION_SLIDE_HEIGHT_11" val="720"/>
  <p:tag name="ANNOTATION_SLIDE_WIDTH_11" val="960"/>
  <p:tag name="ANNOTATION_SCALE_11" val="100"/>
  <p:tag name="ANNOTATION_TOP_12" val="261.5"/>
  <p:tag name="ANNOTATION_LEFT_12" val="203.6667"/>
  <p:tag name="ANNOTATION_HEIGHT_12" val="185.8333"/>
  <p:tag name="ANNOTATION_WIDTH_12" val="186.3333"/>
  <p:tag name="ANNOTATION_START_12" val="20.2"/>
  <p:tag name="ANNOTATION_END_12" val="25.3"/>
  <p:tag name="ANNOTATION_SLIDE_HEIGHT_12" val="720"/>
  <p:tag name="ANNOTATION_SLIDE_WIDTH_12" val="960"/>
  <p:tag name="ANNOTATION_SCALE_12" val="100"/>
  <p:tag name="ANNOTATION_TOP_13" val="288.6667"/>
  <p:tag name="ANNOTATION_LEFT_13" val="202.5"/>
  <p:tag name="ANNOTATION_HEIGHT_13" val="185.8333"/>
  <p:tag name="ANNOTATION_WIDTH_13" val="186.3333"/>
  <p:tag name="ANNOTATION_START_13" val="25.3"/>
  <p:tag name="ANNOTATION_END_13" val="26.1"/>
  <p:tag name="ANNOTATION_SLIDE_HEIGHT_13" val="720"/>
  <p:tag name="ANNOTATION_SLIDE_WIDTH_13" val="960"/>
  <p:tag name="ANNOTATION_SCALE_13" val="100"/>
  <p:tag name="ANNOTATION_TOP_14" val="313.5"/>
  <p:tag name="ANNOTATION_LEFT_14" val="202.5"/>
  <p:tag name="ANNOTATION_HEIGHT_14" val="185.8333"/>
  <p:tag name="ANNOTATION_WIDTH_14" val="186.3333"/>
  <p:tag name="ANNOTATION_START_14" val="26.1"/>
  <p:tag name="ANNOTATION_END_14" val="29.6"/>
  <p:tag name="ANNOTATION_SLIDE_HEIGHT_14" val="720"/>
  <p:tag name="ANNOTATION_SLIDE_WIDTH_14" val="960"/>
  <p:tag name="ANNOTATION_SCALE_14" val="100"/>
  <p:tag name="ANNOTATION_TOP_15" val="348.1667"/>
  <p:tag name="ANNOTATION_LEFT_15" val="70.83334"/>
  <p:tag name="ANNOTATION_HEIGHT_15" val="185.8333"/>
  <p:tag name="ANNOTATION_WIDTH_15" val="186.3333"/>
  <p:tag name="ANNOTATION_START_15" val="29.6"/>
  <p:tag name="ANNOTATION_END_15" val="37.6"/>
  <p:tag name="ANNOTATION_SLIDE_HEIGHT_15" val="720"/>
  <p:tag name="ANNOTATION_SLIDE_WIDTH_15" val="960"/>
  <p:tag name="ANNOTATION_SCALE_15" val="100"/>
  <p:tag name="ANNOTATION_TOP_16" val="528"/>
  <p:tag name="ANNOTATION_LEFT_16" val="95.66667"/>
  <p:tag name="ANNOTATION_HEIGHT_16" val="185.8333"/>
  <p:tag name="ANNOTATION_WIDTH_16" val="186.3333"/>
  <p:tag name="ANNOTATION_START_16" val="37.6"/>
  <p:tag name="ANNOTATION_END_16" val="38.8"/>
  <p:tag name="ANNOTATION_SLIDE_HEIGHT_16" val="720"/>
  <p:tag name="ANNOTATION_SLIDE_WIDTH_16" val="960"/>
  <p:tag name="ANNOTATION_SCALE_16" val="100"/>
  <p:tag name="ANNOTATION_TOP_17" val="552.6667"/>
  <p:tag name="ANNOTATION_LEFT_17" val="203.6667"/>
  <p:tag name="ANNOTATION_HEIGHT_17" val="185.8333"/>
  <p:tag name="ANNOTATION_WIDTH_17" val="186.3333"/>
  <p:tag name="ANNOTATION_START_17" val="38.8"/>
  <p:tag name="ANNOTATION_END_17" val="39.6"/>
  <p:tag name="ANNOTATION_SLIDE_HEIGHT_17" val="720"/>
  <p:tag name="ANNOTATION_SLIDE_WIDTH_17" val="960"/>
  <p:tag name="ANNOTATION_SCALE_17" val="100"/>
  <p:tag name="ANNOTATION_TOP_18" val="589.8333"/>
  <p:tag name="ANNOTATION_LEFT_18" val="318"/>
  <p:tag name="ANNOTATION_HEIGHT_18" val="185.8333"/>
  <p:tag name="ANNOTATION_WIDTH_18" val="186.3333"/>
  <p:tag name="ANNOTATION_START_18" val="39.6"/>
  <p:tag name="ANNOTATION_END_18" val="41"/>
  <p:tag name="ANNOTATION_SLIDE_HEIGHT_18" val="720"/>
  <p:tag name="ANNOTATION_SLIDE_WIDTH_18" val="960"/>
  <p:tag name="ANNOTATION_SCALE_18" val="100"/>
  <p:tag name="ANNOTATION_TOP_19" val="637"/>
  <p:tag name="ANNOTATION_LEFT_19" val="455.8333"/>
  <p:tag name="ANNOTATION_HEIGHT_19" val="185.8333"/>
  <p:tag name="ANNOTATION_WIDTH_19" val="186.3333"/>
  <p:tag name="ANNOTATION_START_19" val="41"/>
  <p:tag name="ANNOTATION_END_19" val="41.9"/>
  <p:tag name="ANNOTATION_SLIDE_HEIGHT_19" val="720"/>
  <p:tag name="ANNOTATION_SLIDE_WIDTH_19" val="960"/>
  <p:tag name="ANNOTATION_SCALE_19" val="100"/>
  <p:tag name="ANNOTATION_TOP_20" val="656.8334"/>
  <p:tag name="ANNOTATION_LEFT_20" val="550.1667"/>
  <p:tag name="ANNOTATION_HEIGHT_20" val="185.8333"/>
  <p:tag name="ANNOTATION_WIDTH_20" val="186.3333"/>
  <p:tag name="ANNOTATION_START_20" val="41.9"/>
  <p:tag name="ANNOTATION_END_20" val="46"/>
  <p:tag name="ANNOTATION_SLIDE_HEIGHT_20" val="720"/>
  <p:tag name="ANNOTATION_SLIDE_WIDTH_20" val="960"/>
  <p:tag name="ANNOTATION_SCALE_20" val="100"/>
  <p:tag name="ANNOTATION_TOP_21" val="417.6667"/>
  <p:tag name="ANNOTATION_LEFT_21" val="837"/>
  <p:tag name="ANNOTATION_HEIGHT_21" val="185.8333"/>
  <p:tag name="ANNOTATION_WIDTH_21" val="186.3333"/>
  <p:tag name="ANNOTATION_START_21" val="46"/>
  <p:tag name="ANNOTATION_END_21" val="46.7"/>
  <p:tag name="ANNOTATION_SLIDE_HEIGHT_21" val="720"/>
  <p:tag name="ANNOTATION_SLIDE_WIDTH_21" val="960"/>
  <p:tag name="ANNOTATION_SCALE_21" val="100"/>
  <p:tag name="ANNOTATION_TOP_22" val="417.6667"/>
  <p:tag name="ANNOTATION_LEFT_22" val="837"/>
  <p:tag name="ANNOTATION_HEIGHT_22" val="185.8333"/>
  <p:tag name="ANNOTATION_WIDTH_22" val="186.3333"/>
  <p:tag name="ANNOTATION_START_22" val="46.7"/>
  <p:tag name="ANNOTATION_END_22" val="47.4"/>
  <p:tag name="ANNOTATION_SLIDE_HEIGHT_22" val="720"/>
  <p:tag name="ANNOTATION_SLIDE_WIDTH_22" val="960"/>
  <p:tag name="ANNOTATION_SCALE_22" val="100"/>
  <p:tag name="ANNOTATION_TOP_23" val="417.6667"/>
  <p:tag name="ANNOTATION_LEFT_23" val="837"/>
  <p:tag name="ANNOTATION_HEIGHT_23" val="185.8333"/>
  <p:tag name="ANNOTATION_WIDTH_23" val="186.3333"/>
  <p:tag name="ANNOTATION_START_23" val="47.4"/>
  <p:tag name="ANNOTATION_END_23" val="49.9"/>
  <p:tag name="ANNOTATION_SLIDE_HEIGHT_23" val="720"/>
  <p:tag name="ANNOTATION_SLIDE_WIDTH_23" val="960"/>
  <p:tag name="ANNOTATION_SCALE_23" val="100"/>
  <p:tag name="ANNOTATION_TOP_24" val="675.3334"/>
  <p:tag name="ANNOTATION_LEFT_24" val="834.5"/>
  <p:tag name="ANNOTATION_HEIGHT_24" val="185.8333"/>
  <p:tag name="ANNOTATION_WIDTH_24" val="186.3333"/>
  <p:tag name="ANNOTATION_START_24" val="49.9"/>
  <p:tag name="ANNOTATION_END_24" val="-1"/>
  <p:tag name="ANNOTATION_SLIDE_HEIGHT_24" val="720"/>
  <p:tag name="ANNOTATION_SLIDE_WIDTH_24" val="960"/>
  <p:tag name="ANNOTATION_SCALE_24" val="100"/>
  <p:tag name="AUDIO_ID" val="257"/>
  <p:tag name="ARTICULATE_AUDIO_RECORDED" val="1"/>
  <p:tag name="ELAPSEDTIME" val="61.1"/>
  <p:tag name="ANNOTATION_TYPE_1" val="0"/>
  <p:tag name="ANNOTATION_START_1" val="3.1"/>
  <p:tag name="ANNOTATION_END_1" val="8.3"/>
  <p:tag name="ANNOTATION_TOP_1" val="80"/>
  <p:tag name="ANNOTATION_LEFT_1" val="78"/>
  <p:tag name="ANNOTATION_WIDTH_1" val="134"/>
  <p:tag name="ANNOTATION_HEIGHT_1" val="134"/>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8.3"/>
  <p:tag name="ANNOTATION_END_2" val="13.7"/>
  <p:tag name="ANNOTATION_TOP_2" val="177"/>
  <p:tag name="ANNOTATION_LEFT_2" val="207"/>
  <p:tag name="ANNOTATION_WIDTH_2" val="134"/>
  <p:tag name="ANNOTATION_HEIGHT_2" val="134"/>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13.7"/>
  <p:tag name="ANNOTATION_END_3" val="21.7"/>
  <p:tag name="ANNOTATION_TOP_3" val="206"/>
  <p:tag name="ANNOTATION_LEFT_3" val="200"/>
  <p:tag name="ANNOTATION_WIDTH_3" val="134"/>
  <p:tag name="ANNOTATION_HEIGHT_3" val="134"/>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28.8"/>
  <p:tag name="ANNOTATION_END_4" val="49.9"/>
  <p:tag name="ANNOTATION_TOP_4" val="409"/>
  <p:tag name="ANNOTATION_LEFT_4" val="196"/>
  <p:tag name="ANNOTATION_WIDTH_4" val="134"/>
  <p:tag name="ANNOTATION_HEIGHT_4" val="134"/>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49.9"/>
  <p:tag name="ANNOTATION_END_5" val="53.3"/>
  <p:tag name="ANNOTATION_TOP_5" val="679"/>
  <p:tag name="ANNOTATION_LEFT_5" val="43"/>
  <p:tag name="ANNOTATION_WIDTH_5" val="134"/>
  <p:tag name="ANNOTATION_HEIGHT_5" val="134"/>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53.3"/>
  <p:tag name="ANNOTATION_END_6" val="58.2"/>
  <p:tag name="ANNOTATION_TOP_6" val="705"/>
  <p:tag name="ANNOTATION_LEFT_6" val="5"/>
  <p:tag name="ANNOTATION_WIDTH_6" val="134"/>
  <p:tag name="ANNOTATION_HEIGHT_6" val="134"/>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TYPE_7" val="0"/>
  <p:tag name="ANNOTATION_START_7" val="58.2"/>
  <p:tag name="ANNOTATION_TOP_7" val="500"/>
  <p:tag name="ANNOTATION_LEFT_7" val="799"/>
  <p:tag name="ANNOTATION_WIDTH_7" val="134"/>
  <p:tag name="ANNOTATION_HEIGHT_7" val="134"/>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720"/>
  <p:tag name="ANNOTATION_COUNT" val="7"/>
  <p:tag name="ARTICULATE_USED_LAYOUT" val="3"/>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101.xml><?xml version="1.0" encoding="utf-8"?>
<p:tagLst xmlns:a="http://schemas.openxmlformats.org/drawingml/2006/main" xmlns:r="http://schemas.openxmlformats.org/officeDocument/2006/relationships" xmlns:p="http://schemas.openxmlformats.org/presentationml/2006/main">
  <p:tag name="ARTICULATE_SLIDE_GUID" val="f68cdc23-53f0-4625-b97f-6eb6f472688e"/>
  <p:tag name="ANNOTATION_TYPE_1" val="0"/>
  <p:tag name="ANNOTATION_ANIMATION_1" val="3"/>
  <p:tag name="ANNOTATION_ROTATION_1" val="180"/>
  <p:tag name="ANNOTATION_SUB_TYPE_1" val="2"/>
  <p:tag name="ANNOTATION_LOOP_COUNT_1" val="1"/>
  <p:tag name="ANNOTATION_BOX_RADIUS_1" val="0"/>
  <p:tag name="ANNOTATION_BORDER_ALPHA_1" val="100"/>
  <p:tag name="ANNOTATION_BORDER_COLOR_1" val="16777215"/>
  <p:tag name="ANNOTATION_FILL_COLOR_1" val="683492"/>
  <p:tag name="ANNOTATION_FILL_ALPHA_1" val="100"/>
  <p:tag name="ANNOTATION_BORDER_WIDTH_1" val="2"/>
  <p:tag name="ANNOTATION_TYPE_2" val="0"/>
  <p:tag name="ANNOTATION_ANIMATION_2" val="3"/>
  <p:tag name="ANNOTATION_ROTATION_2" val="180"/>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0"/>
  <p:tag name="ANNOTATION_ANIMATION_3" val="3"/>
  <p:tag name="ANNOTATION_ROTATION_3" val="18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18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18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TYPE_6" val="0"/>
  <p:tag name="ANNOTATION_ANIMATION_6" val="3"/>
  <p:tag name="ANNOTATION_ROTATION_6" val="180"/>
  <p:tag name="ANNOTATION_SUB_TYPE_6" val="2"/>
  <p:tag name="ANNOTATION_LOOP_COUNT_6" val="1"/>
  <p:tag name="ANNOTATION_BOX_RADIUS_6" val="0"/>
  <p:tag name="ANNOTATION_BORDER_ALPHA_6" val="100"/>
  <p:tag name="ANNOTATION_BORDER_COLOR_6" val="16777215"/>
  <p:tag name="ANNOTATION_FILL_COLOR_6" val="683492"/>
  <p:tag name="ANNOTATION_FILL_ALPHA_6" val="100"/>
  <p:tag name="ANNOTATION_BORDER_WIDTH_6" val="2"/>
  <p:tag name="ANNOTATION_TYPE_7" val="0"/>
  <p:tag name="ANNOTATION_ANIMATION_7" val="3"/>
  <p:tag name="ANNOTATION_ROTATION_7" val="180"/>
  <p:tag name="ANNOTATION_SUB_TYPE_7" val="2"/>
  <p:tag name="ANNOTATION_LOOP_COUNT_7" val="1"/>
  <p:tag name="ANNOTATION_BOX_RADIUS_7" val="0"/>
  <p:tag name="ANNOTATION_BORDER_ALPHA_7" val="100"/>
  <p:tag name="ANNOTATION_BORDER_COLOR_7" val="16777215"/>
  <p:tag name="ANNOTATION_FILL_COLOR_7" val="683492"/>
  <p:tag name="ANNOTATION_FILL_ALPHA_7" val="100"/>
  <p:tag name="ANNOTATION_BORDER_WIDTH_7" val="2"/>
  <p:tag name="ARTICULATE_PLAYLIST_ID" val="-1"/>
  <p:tag name="ARTICULATE_SLIDE_NAV" val="43"/>
  <p:tag name="ANNOTATION_TOP_1" val="369.3333"/>
  <p:tag name="ANNOTATION_LEFT_1" val="313"/>
  <p:tag name="ANNOTATION_HEIGHT_1" val="185.8333"/>
  <p:tag name="ANNOTATION_WIDTH_1" val="186.3333"/>
  <p:tag name="ANNOTATION_START_1" val="1.4"/>
  <p:tag name="ANNOTATION_END_1" val="2.2"/>
  <p:tag name="ANNOTATION_SLIDE_HEIGHT_1" val="720"/>
  <p:tag name="ANNOTATION_SLIDE_WIDTH_1" val="960"/>
  <p:tag name="ANNOTATION_SCALE_1" val="100"/>
  <p:tag name="ANNOTATION_TOP_2" val="369.3333"/>
  <p:tag name="ANNOTATION_LEFT_2" val="313"/>
  <p:tag name="ANNOTATION_HEIGHT_2" val="185.8333"/>
  <p:tag name="ANNOTATION_WIDTH_2" val="186.3333"/>
  <p:tag name="ANNOTATION_START_2" val="2.2"/>
  <p:tag name="ANNOTATION_END_2" val="3.8"/>
  <p:tag name="ANNOTATION_SLIDE_HEIGHT_2" val="720"/>
  <p:tag name="ANNOTATION_SLIDE_WIDTH_2" val="960"/>
  <p:tag name="ANNOTATION_SCALE_2" val="100"/>
  <p:tag name="ANNOTATION_TOP_3" val="504.3333"/>
  <p:tag name="ANNOTATION_LEFT_3" val="192.5"/>
  <p:tag name="ANNOTATION_HEIGHT_3" val="185.8333"/>
  <p:tag name="ANNOTATION_WIDTH_3" val="186.3333"/>
  <p:tag name="ANNOTATION_START_3" val="3.8"/>
  <p:tag name="ANNOTATION_END_3" val="4.5"/>
  <p:tag name="ANNOTATION_SLIDE_HEIGHT_3" val="720"/>
  <p:tag name="ANNOTATION_SLIDE_WIDTH_3" val="960"/>
  <p:tag name="ANNOTATION_SCALE_3" val="100"/>
  <p:tag name="ANNOTATION_TOP_4" val="504.3333"/>
  <p:tag name="ANNOTATION_LEFT_4" val="192.5"/>
  <p:tag name="ANNOTATION_HEIGHT_4" val="185.8333"/>
  <p:tag name="ANNOTATION_WIDTH_4" val="186.3333"/>
  <p:tag name="ANNOTATION_START_4" val="4.5"/>
  <p:tag name="ANNOTATION_END_4" val="5.7"/>
  <p:tag name="ANNOTATION_SLIDE_HEIGHT_4" val="720"/>
  <p:tag name="ANNOTATION_SLIDE_WIDTH_4" val="960"/>
  <p:tag name="ANNOTATION_SCALE_4" val="100"/>
  <p:tag name="ANNOTATION_TOP_5" val="554"/>
  <p:tag name="ANNOTATION_LEFT_5" val="232.1667"/>
  <p:tag name="ANNOTATION_HEIGHT_5" val="185.8333"/>
  <p:tag name="ANNOTATION_WIDTH_5" val="186.3333"/>
  <p:tag name="ANNOTATION_START_5" val="5.7"/>
  <p:tag name="ANNOTATION_END_5" val="10"/>
  <p:tag name="ANNOTATION_SLIDE_HEIGHT_5" val="720"/>
  <p:tag name="ANNOTATION_SLIDE_WIDTH_5" val="960"/>
  <p:tag name="ANNOTATION_SCALE_5" val="100"/>
  <p:tag name="ANNOTATION_TOP_6" val="565.1667"/>
  <p:tag name="ANNOTATION_LEFT_6" val="705.3334"/>
  <p:tag name="ANNOTATION_HEIGHT_6" val="185.8333"/>
  <p:tag name="ANNOTATION_WIDTH_6" val="186.3333"/>
  <p:tag name="ANNOTATION_START_6" val="10"/>
  <p:tag name="ANNOTATION_END_6" val="10.7"/>
  <p:tag name="ANNOTATION_SLIDE_HEIGHT_6" val="720"/>
  <p:tag name="ANNOTATION_SLIDE_WIDTH_6" val="960"/>
  <p:tag name="ANNOTATION_SCALE_6" val="100"/>
  <p:tag name="ANNOTATION_TOP_7" val="565.1667"/>
  <p:tag name="ANNOTATION_LEFT_7" val="705.3334"/>
  <p:tag name="ANNOTATION_HEIGHT_7" val="185.8333"/>
  <p:tag name="ANNOTATION_WIDTH_7" val="186.3333"/>
  <p:tag name="ANNOTATION_START_7" val="10.7"/>
  <p:tag name="ANNOTATION_END_7" val="-1"/>
  <p:tag name="ANNOTATION_SLIDE_HEIGHT_7" val="720"/>
  <p:tag name="ANNOTATION_SLIDE_WIDTH_7" val="960"/>
  <p:tag name="ANNOTATION_SCALE_7" val="100"/>
  <p:tag name="AUDIO_ID" val="316"/>
  <p:tag name="ARTICULATE_AUDIO_RECORDED" val="1"/>
  <p:tag name="ELAPSEDTIME" val="11.8"/>
  <p:tag name="ANNOTATION_COUNT" val="0"/>
  <p:tag name="ARTICULATE_USED_LAYOUT" val="7"/>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03.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104.xml><?xml version="1.0" encoding="utf-8"?>
<p:tagLst xmlns:a="http://schemas.openxmlformats.org/drawingml/2006/main" xmlns:r="http://schemas.openxmlformats.org/officeDocument/2006/relationships" xmlns:p="http://schemas.openxmlformats.org/presentationml/2006/main">
  <p:tag name="ARTICULATE_SLIDE_GUID" val="675d1eed-98a5-42a6-b993-3cefe6b5146b"/>
  <p:tag name="ANNOTATION_TYPE_1" val="1"/>
  <p:tag name="ANNOTATION_ANIMATION_1" val="5"/>
  <p:tag name="ANNOTATION_ROTATION_1" val="0"/>
  <p:tag name="ANNOTATION_SUB_TYPE_1" val="9"/>
  <p:tag name="ANNOTATION_LOOP_COUNT_1" val="1"/>
  <p:tag name="ANNOTATION_BOX_RADIUS_1" val="5"/>
  <p:tag name="ANNOTATION_SCALE_1" val="0"/>
  <p:tag name="ANNOTATION_BORDER_ALPHA_1" val="100"/>
  <p:tag name="ANNOTATION_BORDER_COLOR_1" val="0"/>
  <p:tag name="ANNOTATION_FILL_COLOR_1" val="65535"/>
  <p:tag name="ANNOTATION_FILL_ALPHA_1" val="100"/>
  <p:tag name="ANNOTATION_BORDER_WIDTH_1" val="2"/>
  <p:tag name="ANNOTATION_TYPE_2" val="0"/>
  <p:tag name="ANNOTATION_ANIMATION_2" val="3"/>
  <p:tag name="ANNOTATION_ROTATION_2" val="180"/>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0"/>
  <p:tag name="ANNOTATION_ANIMATION_3" val="3"/>
  <p:tag name="ANNOTATION_ROTATION_3" val="18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COUNT" val="3"/>
  <p:tag name="ARTICULATE_PLAYLIST_ID" val="-1"/>
  <p:tag name="ARTICULATE_SLIDE_NAV" val="44"/>
  <p:tag name="ANNOTATION_TOP_1" val="469.6667"/>
  <p:tag name="ANNOTATION_LEFT_1" val="3.666667"/>
  <p:tag name="ANNOTATION_HEIGHT_1" val="192"/>
  <p:tag name="ANNOTATION_WIDTH_1" val="330.3333"/>
  <p:tag name="ANNOTATION_START_1" val="3.3"/>
  <p:tag name="ANNOTATION_END_1" val="6.9"/>
  <p:tag name="ANNOTATION_SLIDE_HEIGHT_1" val="720"/>
  <p:tag name="ANNOTATION_SLIDE_WIDTH_1" val="960"/>
  <p:tag name="ANNOTATION_TOP_2" val="624.5"/>
  <p:tag name="ANNOTATION_LEFT_2" val="255.8333"/>
  <p:tag name="ANNOTATION_HEIGHT_2" val="185.8333"/>
  <p:tag name="ANNOTATION_WIDTH_2" val="186.3333"/>
  <p:tag name="ANNOTATION_START_2" val="6.9"/>
  <p:tag name="ANNOTATION_END_2" val="7.6"/>
  <p:tag name="ANNOTATION_SLIDE_HEIGHT_2" val="720"/>
  <p:tag name="ANNOTATION_SLIDE_WIDTH_2" val="960"/>
  <p:tag name="ANNOTATION_SCALE_2" val="100"/>
  <p:tag name="ANNOTATION_TOP_3" val="624.5"/>
  <p:tag name="ANNOTATION_LEFT_3" val="255.8333"/>
  <p:tag name="ANNOTATION_HEIGHT_3" val="185.8333"/>
  <p:tag name="ANNOTATION_WIDTH_3" val="186.3333"/>
  <p:tag name="ANNOTATION_START_3" val="7.6"/>
  <p:tag name="ANNOTATION_END_3" val="-1"/>
  <p:tag name="ANNOTATION_SLIDE_HEIGHT_3" val="720"/>
  <p:tag name="ANNOTATION_SLIDE_WIDTH_3" val="960"/>
  <p:tag name="ANNOTATION_SCALE_3" val="100"/>
  <p:tag name="AUDIO_ID" val="317"/>
  <p:tag name="ARTICULATE_AUDIO_RECORDED" val="1"/>
  <p:tag name="ELAPSEDTIME" val="15.5"/>
  <p:tag name="ARTICULATE_USED_LAYOUT" val="7"/>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06.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GUID" val="5a539824-946b-44f7-b1a0-38c37d5016e8"/>
  <p:tag name="ANNOTATION_TYPE_1" val="2"/>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RTICULATE_PLAYLIST_ID" val="-1"/>
  <p:tag name="ARTICULATE_SLIDE_NAV" val="47"/>
  <p:tag name="ANNOTATION_TOP_1" val="-62"/>
  <p:tag name="ANNOTATION_LEFT_1" val="-62.16666"/>
  <p:tag name="ANNOTATION_HEIGHT_1" val="844"/>
  <p:tag name="ANNOTATION_WIDTH_1" val="1084.167"/>
  <p:tag name="ANNOTATION_START_1" val="5.1"/>
  <p:tag name="ANNOTATION_END_1" val="5.1"/>
  <p:tag name="ANNOTATION_SLIDE_HEIGHT_1" val="720"/>
  <p:tag name="ANNOTATION_SLIDE_WIDTH_1" val="960"/>
  <p:tag name="ANNOTATION_TOP_2" val="95.5"/>
  <p:tag name="ANNOTATION_LEFT_2" val="13.66667"/>
  <p:tag name="ANNOTATION_HEIGHT_2" val="567.5"/>
  <p:tag name="ANNOTATION_WIDTH_2" val="940.1666"/>
  <p:tag name="ANNOTATION_START_2" val="5.1"/>
  <p:tag name="ANNOTATION_END_2" val="23.7"/>
  <p:tag name="ANNOTATION_SLIDE_HEIGHT_2" val="720"/>
  <p:tag name="ANNOTATION_SLIDE_WIDTH_2" val="960"/>
  <p:tag name="AUDIO_ID" val="323"/>
  <p:tag name="ARTICULATE_AUDIO_RECORDED" val="1"/>
  <p:tag name="ELAPSEDTIME" val="7.5"/>
  <p:tag name="ANNOTATION_COUNT" val="0"/>
  <p:tag name="ARTICULATE_USED_LAYOUT" val="3"/>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6"/>
  <p:tag name="MARGIN_3" val="72"/>
  <p:tag name="MARGIN_4" val="108"/>
  <p:tag name="MARGIN_5" val="144"/>
  <p:tag name="FONT_SIZE" val="12"/>
</p:tagLst>
</file>

<file path=ppt/tags/tag1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VEGvRLNQ_files\slide0001_image001.jpg"/>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rOekU8mS_files\slide0001_image001.png"/>
</p:tagLst>
</file>

<file path=ppt/tags/tag13.xml><?xml version="1.0" encoding="utf-8"?>
<p:tagLst xmlns:a="http://schemas.openxmlformats.org/drawingml/2006/main" xmlns:r="http://schemas.openxmlformats.org/officeDocument/2006/relationships" xmlns:p="http://schemas.openxmlformats.org/presentationml/2006/main">
  <p:tag name="BULLET_4" val="8226"/>
  <p:tag name="BULLET_5" val="8226"/>
  <p:tag name="BULLET_6" val="8226"/>
  <p:tag name="BULLET_7" val="8226"/>
  <p:tag name="BULLET_8" val="8226"/>
  <p:tag name="BULLET_1" val="8226"/>
  <p:tag name="BULLET_2" val="8226"/>
  <p:tag name="BULLET_3" val="8226"/>
  <p:tag name="MARGIN_1" val="0"/>
  <p:tag name="MARGIN_2" val="36"/>
  <p:tag name="MARGIN_3" val="72"/>
  <p:tag name="MARGIN_4" val="108"/>
  <p:tag name="MARGIN_5" val="144"/>
  <p:tag name="FONT_SIZE" val="12"/>
</p:tagLst>
</file>

<file path=ppt/tags/tag14.xml><?xml version="1.0" encoding="utf-8"?>
<p:tagLst xmlns:a="http://schemas.openxmlformats.org/drawingml/2006/main" xmlns:r="http://schemas.openxmlformats.org/officeDocument/2006/relationships" xmlns:p="http://schemas.openxmlformats.org/presentationml/2006/main">
  <p:tag name="ARTICULATE_SLIDE_GUID" val="5e20c7de-ef31-4cbe-a5b6-a0ce4130145b"/>
  <p:tag name="ANNOTATION_TYPE_1" val="2"/>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0"/>
  <p:tag name="ANNOTATION_ANIMATION_3" val="3"/>
  <p:tag name="ANNOTATION_ROTATION_3" val="18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18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18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TYPE_6" val="0"/>
  <p:tag name="ANNOTATION_ANIMATION_6" val="3"/>
  <p:tag name="ANNOTATION_ROTATION_6" val="180"/>
  <p:tag name="ANNOTATION_SUB_TYPE_6" val="2"/>
  <p:tag name="ANNOTATION_LOOP_COUNT_6" val="1"/>
  <p:tag name="ANNOTATION_BOX_RADIUS_6" val="0"/>
  <p:tag name="ANNOTATION_BORDER_ALPHA_6" val="100"/>
  <p:tag name="ANNOTATION_BORDER_COLOR_6" val="16777215"/>
  <p:tag name="ANNOTATION_FILL_COLOR_6" val="683492"/>
  <p:tag name="ANNOTATION_FILL_ALPHA_6" val="100"/>
  <p:tag name="ANNOTATION_BORDER_WIDTH_6" val="2"/>
  <p:tag name="ANNOTATION_TYPE_7" val="0"/>
  <p:tag name="ANNOTATION_ANIMATION_7" val="3"/>
  <p:tag name="ANNOTATION_ROTATION_7" val="180"/>
  <p:tag name="ANNOTATION_SUB_TYPE_7" val="2"/>
  <p:tag name="ANNOTATION_LOOP_COUNT_7" val="1"/>
  <p:tag name="ANNOTATION_BOX_RADIUS_7" val="0"/>
  <p:tag name="ANNOTATION_BORDER_ALPHA_7" val="100"/>
  <p:tag name="ANNOTATION_BORDER_COLOR_7" val="16777215"/>
  <p:tag name="ANNOTATION_FILL_COLOR_7" val="683492"/>
  <p:tag name="ANNOTATION_FILL_ALPHA_7" val="100"/>
  <p:tag name="ANNOTATION_BORDER_WIDTH_7" val="2"/>
  <p:tag name="ANNOTATION_TYPE_8" val="0"/>
  <p:tag name="ANNOTATION_ANIMATION_8" val="3"/>
  <p:tag name="ANNOTATION_ROTATION_8" val="180"/>
  <p:tag name="ANNOTATION_SUB_TYPE_8" val="2"/>
  <p:tag name="ANNOTATION_LOOP_COUNT_8" val="1"/>
  <p:tag name="ANNOTATION_BOX_RADIUS_8" val="0"/>
  <p:tag name="ANNOTATION_BORDER_ALPHA_8" val="100"/>
  <p:tag name="ANNOTATION_BORDER_COLOR_8" val="16777215"/>
  <p:tag name="ANNOTATION_FILL_COLOR_8" val="683492"/>
  <p:tag name="ANNOTATION_FILL_ALPHA_8" val="100"/>
  <p:tag name="ANNOTATION_BORDER_WIDTH_8" val="2"/>
  <p:tag name="ANNOTATION_TYPE_9" val="0"/>
  <p:tag name="ANNOTATION_ANIMATION_9" val="3"/>
  <p:tag name="ANNOTATION_ROTATION_9" val="180"/>
  <p:tag name="ANNOTATION_SUB_TYPE_9" val="2"/>
  <p:tag name="ANNOTATION_LOOP_COUNT_9" val="1"/>
  <p:tag name="ANNOTATION_BOX_RADIUS_9" val="0"/>
  <p:tag name="ANNOTATION_BORDER_ALPHA_9" val="100"/>
  <p:tag name="ANNOTATION_BORDER_COLOR_9" val="16777215"/>
  <p:tag name="ANNOTATION_FILL_COLOR_9" val="683492"/>
  <p:tag name="ANNOTATION_FILL_ALPHA_9" val="100"/>
  <p:tag name="ANNOTATION_BORDER_WIDTH_9" val="2"/>
  <p:tag name="ANNOTATION_TYPE_10" val="0"/>
  <p:tag name="ANNOTATION_ANIMATION_10" val="3"/>
  <p:tag name="ANNOTATION_ROTATION_10" val="180"/>
  <p:tag name="ANNOTATION_SUB_TYPE_10" val="2"/>
  <p:tag name="ANNOTATION_LOOP_COUNT_10" val="1"/>
  <p:tag name="ANNOTATION_BOX_RADIUS_10" val="0"/>
  <p:tag name="ANNOTATION_BORDER_ALPHA_10" val="100"/>
  <p:tag name="ANNOTATION_BORDER_COLOR_10" val="16777215"/>
  <p:tag name="ANNOTATION_FILL_COLOR_10" val="683492"/>
  <p:tag name="ANNOTATION_FILL_ALPHA_10" val="100"/>
  <p:tag name="ANNOTATION_BORDER_WIDTH_10" val="2"/>
  <p:tag name="ANNOTATION_TYPE_11" val="0"/>
  <p:tag name="ANNOTATION_ANIMATION_11" val="3"/>
  <p:tag name="ANNOTATION_ROTATION_11" val="180"/>
  <p:tag name="ANNOTATION_SUB_TYPE_11" val="2"/>
  <p:tag name="ANNOTATION_LOOP_COUNT_11" val="1"/>
  <p:tag name="ANNOTATION_BOX_RADIUS_11" val="0"/>
  <p:tag name="ANNOTATION_BORDER_ALPHA_11" val="100"/>
  <p:tag name="ANNOTATION_BORDER_COLOR_11" val="16777215"/>
  <p:tag name="ANNOTATION_FILL_COLOR_11" val="683492"/>
  <p:tag name="ANNOTATION_FILL_ALPHA_11" val="100"/>
  <p:tag name="ANNOTATION_BORDER_WIDTH_11" val="2"/>
  <p:tag name="ANNOTATION_TYPE_12" val="0"/>
  <p:tag name="ANNOTATION_ANIMATION_12" val="3"/>
  <p:tag name="ANNOTATION_ROTATION_12" val="180"/>
  <p:tag name="ANNOTATION_SUB_TYPE_12" val="2"/>
  <p:tag name="ANNOTATION_LOOP_COUNT_12" val="1"/>
  <p:tag name="ANNOTATION_BOX_RADIUS_12" val="0"/>
  <p:tag name="ANNOTATION_BORDER_ALPHA_12" val="100"/>
  <p:tag name="ANNOTATION_BORDER_COLOR_12" val="16777215"/>
  <p:tag name="ANNOTATION_FILL_COLOR_12" val="683492"/>
  <p:tag name="ANNOTATION_FILL_ALPHA_12" val="100"/>
  <p:tag name="ANNOTATION_BORDER_WIDTH_12" val="2"/>
  <p:tag name="ANNOTATION_TYPE_13" val="0"/>
  <p:tag name="ANNOTATION_ANIMATION_13" val="3"/>
  <p:tag name="ANNOTATION_ROTATION_13" val="180"/>
  <p:tag name="ANNOTATION_SUB_TYPE_13" val="2"/>
  <p:tag name="ANNOTATION_LOOP_COUNT_13" val="1"/>
  <p:tag name="ANNOTATION_BOX_RADIUS_13" val="0"/>
  <p:tag name="ANNOTATION_BORDER_ALPHA_13" val="100"/>
  <p:tag name="ANNOTATION_BORDER_COLOR_13" val="16777215"/>
  <p:tag name="ANNOTATION_FILL_COLOR_13" val="683492"/>
  <p:tag name="ANNOTATION_FILL_ALPHA_13" val="100"/>
  <p:tag name="ANNOTATION_BORDER_WIDTH_13" val="2"/>
  <p:tag name="ANNOTATION_TYPE_14" val="0"/>
  <p:tag name="ANNOTATION_ANIMATION_14" val="3"/>
  <p:tag name="ANNOTATION_ROTATION_14" val="180"/>
  <p:tag name="ANNOTATION_SUB_TYPE_14" val="2"/>
  <p:tag name="ANNOTATION_LOOP_COUNT_14" val="1"/>
  <p:tag name="ANNOTATION_BOX_RADIUS_14" val="0"/>
  <p:tag name="ANNOTATION_BORDER_ALPHA_14" val="100"/>
  <p:tag name="ANNOTATION_BORDER_COLOR_14" val="16777215"/>
  <p:tag name="ANNOTATION_FILL_COLOR_14" val="683492"/>
  <p:tag name="ANNOTATION_FILL_ALPHA_14" val="100"/>
  <p:tag name="ANNOTATION_BORDER_WIDTH_14" val="2"/>
  <p:tag name="ANNOTATION_TYPE_15" val="0"/>
  <p:tag name="ANNOTATION_ANIMATION_15" val="3"/>
  <p:tag name="ANNOTATION_ROTATION_15" val="180"/>
  <p:tag name="ANNOTATION_SUB_TYPE_15" val="2"/>
  <p:tag name="ANNOTATION_LOOP_COUNT_15" val="1"/>
  <p:tag name="ANNOTATION_BOX_RADIUS_15" val="0"/>
  <p:tag name="ANNOTATION_BORDER_ALPHA_15" val="100"/>
  <p:tag name="ANNOTATION_BORDER_COLOR_15" val="16777215"/>
  <p:tag name="ANNOTATION_FILL_COLOR_15" val="683492"/>
  <p:tag name="ANNOTATION_FILL_ALPHA_15" val="100"/>
  <p:tag name="ANNOTATION_BORDER_WIDTH_15" val="2"/>
  <p:tag name="ANNOTATION_TYPE_16" val="0"/>
  <p:tag name="ANNOTATION_ANIMATION_16" val="3"/>
  <p:tag name="ANNOTATION_ROTATION_16" val="180"/>
  <p:tag name="ANNOTATION_SUB_TYPE_16" val="2"/>
  <p:tag name="ANNOTATION_LOOP_COUNT_16" val="1"/>
  <p:tag name="ANNOTATION_BOX_RADIUS_16" val="0"/>
  <p:tag name="ANNOTATION_BORDER_ALPHA_16" val="100"/>
  <p:tag name="ANNOTATION_BORDER_COLOR_16" val="16777215"/>
  <p:tag name="ANNOTATION_FILL_COLOR_16" val="683492"/>
  <p:tag name="ANNOTATION_FILL_ALPHA_16" val="100"/>
  <p:tag name="ANNOTATION_BORDER_WIDTH_16" val="2"/>
  <p:tag name="ANNOTATION_TYPE_17" val="0"/>
  <p:tag name="ANNOTATION_ANIMATION_17" val="3"/>
  <p:tag name="ANNOTATION_ROTATION_17" val="180"/>
  <p:tag name="ANNOTATION_SUB_TYPE_17" val="2"/>
  <p:tag name="ANNOTATION_LOOP_COUNT_17" val="1"/>
  <p:tag name="ANNOTATION_BOX_RADIUS_17" val="0"/>
  <p:tag name="ANNOTATION_BORDER_ALPHA_17" val="100"/>
  <p:tag name="ANNOTATION_BORDER_COLOR_17" val="16777215"/>
  <p:tag name="ANNOTATION_FILL_COLOR_17" val="683492"/>
  <p:tag name="ANNOTATION_FILL_ALPHA_17" val="100"/>
  <p:tag name="ANNOTATION_BORDER_WIDTH_17" val="2"/>
  <p:tag name="ANNOTATION_TYPE_18" val="0"/>
  <p:tag name="ANNOTATION_ANIMATION_18" val="3"/>
  <p:tag name="ANNOTATION_ROTATION_18" val="180"/>
  <p:tag name="ANNOTATION_SUB_TYPE_18" val="2"/>
  <p:tag name="ANNOTATION_LOOP_COUNT_18" val="1"/>
  <p:tag name="ANNOTATION_BOX_RADIUS_18" val="0"/>
  <p:tag name="ANNOTATION_BORDER_ALPHA_18" val="100"/>
  <p:tag name="ANNOTATION_BORDER_COLOR_18" val="16777215"/>
  <p:tag name="ANNOTATION_FILL_COLOR_18" val="683492"/>
  <p:tag name="ANNOTATION_FILL_ALPHA_18" val="100"/>
  <p:tag name="ANNOTATION_BORDER_WIDTH_18" val="2"/>
  <p:tag name="ANNOTATION_TYPE_19" val="0"/>
  <p:tag name="ANNOTATION_ANIMATION_19" val="3"/>
  <p:tag name="ANNOTATION_ROTATION_19" val="180"/>
  <p:tag name="ANNOTATION_SUB_TYPE_19" val="2"/>
  <p:tag name="ANNOTATION_LOOP_COUNT_19" val="1"/>
  <p:tag name="ANNOTATION_BOX_RADIUS_19" val="0"/>
  <p:tag name="ANNOTATION_BORDER_ALPHA_19" val="100"/>
  <p:tag name="ANNOTATION_BORDER_COLOR_19" val="16777215"/>
  <p:tag name="ANNOTATION_FILL_COLOR_19" val="683492"/>
  <p:tag name="ANNOTATION_FILL_ALPHA_19" val="100"/>
  <p:tag name="ANNOTATION_BORDER_WIDTH_19" val="2"/>
  <p:tag name="ANNOTATION_TYPE_20" val="0"/>
  <p:tag name="ANNOTATION_ANIMATION_20" val="3"/>
  <p:tag name="ANNOTATION_ROTATION_20" val="180"/>
  <p:tag name="ANNOTATION_SUB_TYPE_20" val="2"/>
  <p:tag name="ANNOTATION_LOOP_COUNT_20" val="1"/>
  <p:tag name="ANNOTATION_BOX_RADIUS_20" val="0"/>
  <p:tag name="ANNOTATION_BORDER_ALPHA_20" val="100"/>
  <p:tag name="ANNOTATION_BORDER_COLOR_20" val="16777215"/>
  <p:tag name="ANNOTATION_FILL_COLOR_20" val="683492"/>
  <p:tag name="ANNOTATION_FILL_ALPHA_20" val="100"/>
  <p:tag name="ANNOTATION_BORDER_WIDTH_20" val="2"/>
  <p:tag name="ANNOTATION_TYPE_21" val="0"/>
  <p:tag name="ANNOTATION_ANIMATION_21" val="3"/>
  <p:tag name="ANNOTATION_ROTATION_21" val="180"/>
  <p:tag name="ANNOTATION_SUB_TYPE_21" val="2"/>
  <p:tag name="ANNOTATION_LOOP_COUNT_21" val="1"/>
  <p:tag name="ANNOTATION_BOX_RADIUS_21" val="0"/>
  <p:tag name="ANNOTATION_BORDER_ALPHA_21" val="100"/>
  <p:tag name="ANNOTATION_BORDER_COLOR_21" val="16777215"/>
  <p:tag name="ANNOTATION_FILL_COLOR_21" val="683492"/>
  <p:tag name="ANNOTATION_FILL_ALPHA_21" val="100"/>
  <p:tag name="ANNOTATION_BORDER_WIDTH_21" val="2"/>
  <p:tag name="ARTICULATE_PLAYLIST_ID" val="-1"/>
  <p:tag name="ARTICULATE_SLIDE_NAV" val="7"/>
  <p:tag name="ANNOTATION_TOP_1" val="-62"/>
  <p:tag name="ANNOTATION_LEFT_1" val="-62.16666"/>
  <p:tag name="ANNOTATION_HEIGHT_1" val="844"/>
  <p:tag name="ANNOTATION_WIDTH_1" val="1084.167"/>
  <p:tag name="ANNOTATION_START_1" val="3.6"/>
  <p:tag name="ANNOTATION_END_1" val="3.6"/>
  <p:tag name="ANNOTATION_SLIDE_HEIGHT_1" val="720"/>
  <p:tag name="ANNOTATION_SLIDE_WIDTH_1" val="960"/>
  <p:tag name="ANNOTATION_TOP_2" val="262.6667"/>
  <p:tag name="ANNOTATION_LEFT_2" val="51"/>
  <p:tag name="ANNOTATION_HEIGHT_2" val="260.1667"/>
  <p:tag name="ANNOTATION_WIDTH_2" val="829.6666"/>
  <p:tag name="ANNOTATION_START_2" val="3.6"/>
  <p:tag name="ANNOTATION_END_2" val="10.3"/>
  <p:tag name="ANNOTATION_SLIDE_HEIGHT_2" val="720"/>
  <p:tag name="ANNOTATION_SLIDE_WIDTH_2" val="960"/>
  <p:tag name="ANNOTATION_TOP_3" val="332.1667"/>
  <p:tag name="ANNOTATION_LEFT_3" val="626"/>
  <p:tag name="ANNOTATION_HEIGHT_3" val="185.8333"/>
  <p:tag name="ANNOTATION_WIDTH_3" val="186.3333"/>
  <p:tag name="ANNOTATION_START_3" val="12.5"/>
  <p:tag name="ANNOTATION_END_3" val="13.9"/>
  <p:tag name="ANNOTATION_SLIDE_HEIGHT_3" val="720"/>
  <p:tag name="ANNOTATION_SLIDE_WIDTH_3" val="960"/>
  <p:tag name="ANNOTATION_SCALE_3" val="100"/>
  <p:tag name="ANNOTATION_TOP_4" val="332.1667"/>
  <p:tag name="ANNOTATION_LEFT_4" val="626"/>
  <p:tag name="ANNOTATION_HEIGHT_4" val="185.8333"/>
  <p:tag name="ANNOTATION_WIDTH_4" val="186.3333"/>
  <p:tag name="ANNOTATION_START_4" val="13.9"/>
  <p:tag name="ANNOTATION_END_4" val="18.5"/>
  <p:tag name="ANNOTATION_SLIDE_HEIGHT_4" val="720"/>
  <p:tag name="ANNOTATION_SLIDE_WIDTH_4" val="960"/>
  <p:tag name="ANNOTATION_SCALE_4" val="100"/>
  <p:tag name="ANNOTATION_TOP_5" val="430"/>
  <p:tag name="ANNOTATION_LEFT_5" val="427.1667"/>
  <p:tag name="ANNOTATION_HEIGHT_5" val="185.8333"/>
  <p:tag name="ANNOTATION_WIDTH_5" val="186.3333"/>
  <p:tag name="ANNOTATION_START_5" val="18.5"/>
  <p:tag name="ANNOTATION_END_5" val="19.2"/>
  <p:tag name="ANNOTATION_SLIDE_HEIGHT_5" val="720"/>
  <p:tag name="ANNOTATION_SLIDE_WIDTH_5" val="960"/>
  <p:tag name="ANNOTATION_SCALE_5" val="100"/>
  <p:tag name="ANNOTATION_TOP_6" val="430"/>
  <p:tag name="ANNOTATION_LEFT_6" val="427.1667"/>
  <p:tag name="ANNOTATION_HEIGHT_6" val="185.8333"/>
  <p:tag name="ANNOTATION_WIDTH_6" val="186.3333"/>
  <p:tag name="ANNOTATION_START_6" val="19.2"/>
  <p:tag name="ANNOTATION_END_6" val="19.8"/>
  <p:tag name="ANNOTATION_SLIDE_HEIGHT_6" val="720"/>
  <p:tag name="ANNOTATION_SLIDE_WIDTH_6" val="960"/>
  <p:tag name="ANNOTATION_SCALE_6" val="100"/>
  <p:tag name="ANNOTATION_TOP_7" val="430"/>
  <p:tag name="ANNOTATION_LEFT_7" val="427.1667"/>
  <p:tag name="ANNOTATION_HEIGHT_7" val="185.8333"/>
  <p:tag name="ANNOTATION_WIDTH_7" val="186.3333"/>
  <p:tag name="ANNOTATION_START_7" val="19.8"/>
  <p:tag name="ANNOTATION_END_7" val="22.9"/>
  <p:tag name="ANNOTATION_SLIDE_HEIGHT_7" val="720"/>
  <p:tag name="ANNOTATION_SLIDE_WIDTH_7" val="960"/>
  <p:tag name="ANNOTATION_SCALE_7" val="100"/>
  <p:tag name="ANNOTATION_TOP_8" val="291.1667"/>
  <p:tag name="ANNOTATION_LEFT_8" val="757.5"/>
  <p:tag name="ANNOTATION_HEIGHT_8" val="185.8333"/>
  <p:tag name="ANNOTATION_WIDTH_8" val="186.3333"/>
  <p:tag name="ANNOTATION_START_8" val="22.9"/>
  <p:tag name="ANNOTATION_END_8" val="23.4"/>
  <p:tag name="ANNOTATION_SLIDE_HEIGHT_8" val="720"/>
  <p:tag name="ANNOTATION_SLIDE_WIDTH_8" val="960"/>
  <p:tag name="ANNOTATION_SCALE_8" val="100"/>
  <p:tag name="ANNOTATION_TOP_9" val="291.1667"/>
  <p:tag name="ANNOTATION_LEFT_9" val="757.5"/>
  <p:tag name="ANNOTATION_HEIGHT_9" val="185.8333"/>
  <p:tag name="ANNOTATION_WIDTH_9" val="186.3333"/>
  <p:tag name="ANNOTATION_START_9" val="23.4"/>
  <p:tag name="ANNOTATION_END_9" val="25.3"/>
  <p:tag name="ANNOTATION_SLIDE_HEIGHT_9" val="720"/>
  <p:tag name="ANNOTATION_SLIDE_WIDTH_9" val="960"/>
  <p:tag name="ANNOTATION_SCALE_9" val="100"/>
  <p:tag name="ANNOTATION_TOP_10" val="295"/>
  <p:tag name="ANNOTATION_LEFT_10" val="578.6667"/>
  <p:tag name="ANNOTATION_HEIGHT_10" val="185.8333"/>
  <p:tag name="ANNOTATION_WIDTH_10" val="186.3333"/>
  <p:tag name="ANNOTATION_START_10" val="25.3"/>
  <p:tag name="ANNOTATION_END_10" val="26.9"/>
  <p:tag name="ANNOTATION_SLIDE_HEIGHT_10" val="720"/>
  <p:tag name="ANNOTATION_SLIDE_WIDTH_10" val="960"/>
  <p:tag name="ANNOTATION_SCALE_10" val="100"/>
  <p:tag name="ANNOTATION_TOP_11" val="292.5"/>
  <p:tag name="ANNOTATION_LEFT_11" val="572.5"/>
  <p:tag name="ANNOTATION_HEIGHT_11" val="185.8333"/>
  <p:tag name="ANNOTATION_WIDTH_11" val="186.3333"/>
  <p:tag name="ANNOTATION_START_11" val="26.9"/>
  <p:tag name="ANNOTATION_END_11" val="30.9"/>
  <p:tag name="ANNOTATION_SLIDE_HEIGHT_11" val="720"/>
  <p:tag name="ANNOTATION_SLIDE_WIDTH_11" val="960"/>
  <p:tag name="ANNOTATION_SCALE_11" val="100"/>
  <p:tag name="ANNOTATION_TOP_12" val="291.1667"/>
  <p:tag name="ANNOTATION_LEFT_12" val="747.6667"/>
  <p:tag name="ANNOTATION_HEIGHT_12" val="185.8333"/>
  <p:tag name="ANNOTATION_WIDTH_12" val="186.3333"/>
  <p:tag name="ANNOTATION_START_12" val="30.9"/>
  <p:tag name="ANNOTATION_END_12" val="31.7"/>
  <p:tag name="ANNOTATION_SLIDE_HEIGHT_12" val="720"/>
  <p:tag name="ANNOTATION_SLIDE_WIDTH_12" val="960"/>
  <p:tag name="ANNOTATION_SCALE_12" val="100"/>
  <p:tag name="ANNOTATION_TOP_13" val="291.1667"/>
  <p:tag name="ANNOTATION_LEFT_13" val="747.6667"/>
  <p:tag name="ANNOTATION_HEIGHT_13" val="185.8333"/>
  <p:tag name="ANNOTATION_WIDTH_13" val="186.3333"/>
  <p:tag name="ANNOTATION_START_13" val="31.7"/>
  <p:tag name="ANNOTATION_END_13" val="32.6"/>
  <p:tag name="ANNOTATION_SLIDE_HEIGHT_13" val="720"/>
  <p:tag name="ANNOTATION_SLIDE_WIDTH_13" val="960"/>
  <p:tag name="ANNOTATION_SCALE_13" val="100"/>
  <p:tag name="ANNOTATION_TOP_14" val="291.1667"/>
  <p:tag name="ANNOTATION_LEFT_14" val="747.6667"/>
  <p:tag name="ANNOTATION_HEIGHT_14" val="185.8333"/>
  <p:tag name="ANNOTATION_WIDTH_14" val="186.3333"/>
  <p:tag name="ANNOTATION_START_14" val="32.6"/>
  <p:tag name="ANNOTATION_END_14" val="40.8"/>
  <p:tag name="ANNOTATION_SLIDE_HEIGHT_14" val="720"/>
  <p:tag name="ANNOTATION_SLIDE_WIDTH_14" val="960"/>
  <p:tag name="ANNOTATION_SCALE_14" val="100"/>
  <p:tag name="ANNOTATION_TOP_15" val="549"/>
  <p:tag name="ANNOTATION_LEFT_15" val="820.8333"/>
  <p:tag name="ANNOTATION_HEIGHT_15" val="185.8333"/>
  <p:tag name="ANNOTATION_WIDTH_15" val="186.3333"/>
  <p:tag name="ANNOTATION_START_15" val="40.8"/>
  <p:tag name="ANNOTATION_END_15" val="41.4"/>
  <p:tag name="ANNOTATION_SLIDE_HEIGHT_15" val="720"/>
  <p:tag name="ANNOTATION_SLIDE_WIDTH_15" val="960"/>
  <p:tag name="ANNOTATION_SCALE_15" val="100"/>
  <p:tag name="ANNOTATION_TOP_16" val="549"/>
  <p:tag name="ANNOTATION_LEFT_16" val="820.8333"/>
  <p:tag name="ANNOTATION_HEIGHT_16" val="185.8333"/>
  <p:tag name="ANNOTATION_WIDTH_16" val="186.3333"/>
  <p:tag name="ANNOTATION_START_16" val="41.4"/>
  <p:tag name="ANNOTATION_END_16" val="44.3"/>
  <p:tag name="ANNOTATION_SLIDE_HEIGHT_16" val="720"/>
  <p:tag name="ANNOTATION_SLIDE_WIDTH_16" val="960"/>
  <p:tag name="ANNOTATION_SCALE_16" val="100"/>
  <p:tag name="ANNOTATION_TOP_17" val="659.3334"/>
  <p:tag name="ANNOTATION_LEFT_17" val="601.1667"/>
  <p:tag name="ANNOTATION_HEIGHT_17" val="185.8333"/>
  <p:tag name="ANNOTATION_WIDTH_17" val="186.3333"/>
  <p:tag name="ANNOTATION_START_17" val="44.3"/>
  <p:tag name="ANNOTATION_END_17" val="44.9"/>
  <p:tag name="ANNOTATION_SLIDE_HEIGHT_17" val="720"/>
  <p:tag name="ANNOTATION_SLIDE_WIDTH_17" val="960"/>
  <p:tag name="ANNOTATION_SCALE_17" val="100"/>
  <p:tag name="ANNOTATION_TOP_18" val="659.3334"/>
  <p:tag name="ANNOTATION_LEFT_18" val="601.1667"/>
  <p:tag name="ANNOTATION_HEIGHT_18" val="185.8333"/>
  <p:tag name="ANNOTATION_WIDTH_18" val="186.3333"/>
  <p:tag name="ANNOTATION_START_18" val="44.9"/>
  <p:tag name="ANNOTATION_END_18" val="47.5"/>
  <p:tag name="ANNOTATION_SLIDE_HEIGHT_18" val="720"/>
  <p:tag name="ANNOTATION_SLIDE_WIDTH_18" val="960"/>
  <p:tag name="ANNOTATION_SCALE_18" val="100"/>
  <p:tag name="ANNOTATION_TOP_19" val="620.8333"/>
  <p:tag name="ANNOTATION_LEFT_19" val="802.3333"/>
  <p:tag name="ANNOTATION_HEIGHT_19" val="185.8333"/>
  <p:tag name="ANNOTATION_WIDTH_19" val="186.3333"/>
  <p:tag name="ANNOTATION_START_19" val="47.5"/>
  <p:tag name="ANNOTATION_END_19" val="48.3"/>
  <p:tag name="ANNOTATION_SLIDE_HEIGHT_19" val="720"/>
  <p:tag name="ANNOTATION_SLIDE_WIDTH_19" val="960"/>
  <p:tag name="ANNOTATION_SCALE_19" val="100"/>
  <p:tag name="ANNOTATION_TOP_20" val="620.8333"/>
  <p:tag name="ANNOTATION_LEFT_20" val="802.3333"/>
  <p:tag name="ANNOTATION_HEIGHT_20" val="185.8333"/>
  <p:tag name="ANNOTATION_WIDTH_20" val="186.3333"/>
  <p:tag name="ANNOTATION_START_20" val="48.3"/>
  <p:tag name="ANNOTATION_END_20" val="48.9"/>
  <p:tag name="ANNOTATION_SLIDE_HEIGHT_20" val="720"/>
  <p:tag name="ANNOTATION_SLIDE_WIDTH_20" val="960"/>
  <p:tag name="ANNOTATION_SCALE_20" val="100"/>
  <p:tag name="ANNOTATION_TOP_21" val="620.8333"/>
  <p:tag name="ANNOTATION_LEFT_21" val="802.3333"/>
  <p:tag name="ANNOTATION_HEIGHT_21" val="185.8333"/>
  <p:tag name="ANNOTATION_WIDTH_21" val="186.3333"/>
  <p:tag name="ANNOTATION_START_21" val="48.9"/>
  <p:tag name="ANNOTATION_END_21" val="-1"/>
  <p:tag name="ANNOTATION_SLIDE_HEIGHT_21" val="720"/>
  <p:tag name="ANNOTATION_SLIDE_WIDTH_21" val="960"/>
  <p:tag name="ANNOTATION_SCALE_21" val="100"/>
  <p:tag name="AUDIO_ID" val="259"/>
  <p:tag name="ARTICULATE_AUDIO_RECORDED" val="1"/>
  <p:tag name="ELAPSEDTIME" val="59.4"/>
  <p:tag name="ANNOTATION_COUNT" val="0"/>
  <p:tag name="ARTICULATE_USED_LAYOUT" val="3"/>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BULLET_11" val="8226"/>
  <p:tag name="BULLET_12" val="8226"/>
  <p:tag name="BULLET_7" val="8226"/>
  <p:tag name="BULLET_8" val="8226"/>
  <p:tag name="BULLET_9" val="8226"/>
  <p:tag name="BULLET_10" val="8226"/>
  <p:tag name="BULLET_1" val="8226"/>
  <p:tag name="BULLET_2" val="8226"/>
  <p:tag name="BULLET_3" val="8226"/>
  <p:tag name="BULLET_4" val="8226"/>
  <p:tag name="BULLET_5" val="8226"/>
  <p:tag name="BULLET_6" val="8226"/>
  <p:tag name="MARGIN_1" val="0"/>
  <p:tag name="MARGIN_2" val="36"/>
  <p:tag name="MARGIN_3" val="72"/>
  <p:tag name="MARGIN_4" val="108"/>
  <p:tag name="MARGIN_5" val="144"/>
  <p:tag name="FONT_SIZE" val="12"/>
</p:tagLst>
</file>

<file path=ppt/tags/tag16.xml><?xml version="1.0" encoding="utf-8"?>
<p:tagLst xmlns:a="http://schemas.openxmlformats.org/drawingml/2006/main" xmlns:r="http://schemas.openxmlformats.org/officeDocument/2006/relationships" xmlns:p="http://schemas.openxmlformats.org/presentationml/2006/main">
  <p:tag name="ARTICULATE_SLIDE_GUID" val="d25dc66e-065e-4c48-80f6-af84a395ab3a"/>
  <p:tag name="ANNOTATION_TYPE_1" val="0"/>
  <p:tag name="ANNOTATION_ANIMATION_1" val="3"/>
  <p:tag name="ANNOTATION_ROTATION_1" val="180"/>
  <p:tag name="ANNOTATION_SUB_TYPE_1" val="2"/>
  <p:tag name="ANNOTATION_LOOP_COUNT_1" val="1"/>
  <p:tag name="ANNOTATION_BOX_RADIUS_1" val="0"/>
  <p:tag name="ANNOTATION_BORDER_ALPHA_1" val="100"/>
  <p:tag name="ANNOTATION_BORDER_COLOR_1" val="16777215"/>
  <p:tag name="ANNOTATION_FILL_COLOR_1" val="683492"/>
  <p:tag name="ANNOTATION_FILL_ALPHA_1" val="100"/>
  <p:tag name="ANNOTATION_BORDER_WIDTH_1" val="2"/>
  <p:tag name="ANNOTATION_TYPE_2" val="0"/>
  <p:tag name="ANNOTATION_ANIMATION_2" val="3"/>
  <p:tag name="ANNOTATION_ROTATION_2" val="180"/>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0"/>
  <p:tag name="ANNOTATION_ANIMATION_3" val="3"/>
  <p:tag name="ANNOTATION_ROTATION_3" val="18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18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18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TYPE_6" val="0"/>
  <p:tag name="ANNOTATION_ANIMATION_6" val="3"/>
  <p:tag name="ANNOTATION_ROTATION_6" val="180"/>
  <p:tag name="ANNOTATION_SUB_TYPE_6" val="2"/>
  <p:tag name="ANNOTATION_LOOP_COUNT_6" val="1"/>
  <p:tag name="ANNOTATION_BOX_RADIUS_6" val="0"/>
  <p:tag name="ANNOTATION_BORDER_ALPHA_6" val="100"/>
  <p:tag name="ANNOTATION_BORDER_COLOR_6" val="16777215"/>
  <p:tag name="ANNOTATION_FILL_COLOR_6" val="683492"/>
  <p:tag name="ANNOTATION_FILL_ALPHA_6" val="100"/>
  <p:tag name="ANNOTATION_BORDER_WIDTH_6" val="2"/>
  <p:tag name="ANNOTATION_COUNT" val="6"/>
  <p:tag name="ARTICULATE_PLAYLIST_ID" val="-1"/>
  <p:tag name="ARTICULATE_SLIDE_NAV" val="5"/>
  <p:tag name="ANNOTATION_TOP_1" val="93"/>
  <p:tag name="ANNOTATION_LEFT_1" val="664.5"/>
  <p:tag name="ANNOTATION_HEIGHT_1" val="185.8333"/>
  <p:tag name="ANNOTATION_WIDTH_1" val="186.3333"/>
  <p:tag name="ANNOTATION_START_1" val="3"/>
  <p:tag name="ANNOTATION_END_1" val="4.3"/>
  <p:tag name="ANNOTATION_SLIDE_HEIGHT_1" val="720"/>
  <p:tag name="ANNOTATION_SLIDE_WIDTH_1" val="960"/>
  <p:tag name="ANNOTATION_SCALE_1" val="100"/>
  <p:tag name="ANNOTATION_TOP_2" val="187.1667"/>
  <p:tag name="ANNOTATION_LEFT_2" val="875.5"/>
  <p:tag name="ANNOTATION_HEIGHT_2" val="185.8333"/>
  <p:tag name="ANNOTATION_WIDTH_2" val="186.3333"/>
  <p:tag name="ANNOTATION_START_2" val="4.3"/>
  <p:tag name="ANNOTATION_END_2" val="7.6"/>
  <p:tag name="ANNOTATION_SLIDE_HEIGHT_2" val="720"/>
  <p:tag name="ANNOTATION_SLIDE_WIDTH_2" val="960"/>
  <p:tag name="ANNOTATION_SCALE_2" val="100"/>
  <p:tag name="ANNOTATION_TOP_3" val="272.6667"/>
  <p:tag name="ANNOTATION_LEFT_3" val="655.6666"/>
  <p:tag name="ANNOTATION_HEIGHT_3" val="185.8333"/>
  <p:tag name="ANNOTATION_WIDTH_3" val="186.3333"/>
  <p:tag name="ANNOTATION_START_3" val="7.6"/>
  <p:tag name="ANNOTATION_END_3" val="8.3"/>
  <p:tag name="ANNOTATION_SLIDE_HEIGHT_3" val="720"/>
  <p:tag name="ANNOTATION_SLIDE_WIDTH_3" val="960"/>
  <p:tag name="ANNOTATION_SCALE_3" val="100"/>
  <p:tag name="ANNOTATION_TOP_4" val="272.6667"/>
  <p:tag name="ANNOTATION_LEFT_4" val="655.6666"/>
  <p:tag name="ANNOTATION_HEIGHT_4" val="185.8333"/>
  <p:tag name="ANNOTATION_WIDTH_4" val="186.3333"/>
  <p:tag name="ANNOTATION_START_4" val="8.3"/>
  <p:tag name="ANNOTATION_END_4" val="11.2"/>
  <p:tag name="ANNOTATION_SLIDE_HEIGHT_4" val="720"/>
  <p:tag name="ANNOTATION_SLIDE_WIDTH_4" val="960"/>
  <p:tag name="ANNOTATION_SCALE_4" val="100"/>
  <p:tag name="ANNOTATION_TOP_5" val="318.5"/>
  <p:tag name="ANNOTATION_LEFT_5" val="623.5"/>
  <p:tag name="ANNOTATION_HEIGHT_5" val="185.8333"/>
  <p:tag name="ANNOTATION_WIDTH_5" val="186.3333"/>
  <p:tag name="ANNOTATION_START_5" val="11.2"/>
  <p:tag name="ANNOTATION_END_5" val="11.9"/>
  <p:tag name="ANNOTATION_SLIDE_HEIGHT_5" val="720"/>
  <p:tag name="ANNOTATION_SLIDE_WIDTH_5" val="960"/>
  <p:tag name="ANNOTATION_SCALE_5" val="100"/>
  <p:tag name="ANNOTATION_TOP_6" val="318.5"/>
  <p:tag name="ANNOTATION_LEFT_6" val="623.5"/>
  <p:tag name="ANNOTATION_HEIGHT_6" val="185.8333"/>
  <p:tag name="ANNOTATION_WIDTH_6" val="186.3333"/>
  <p:tag name="ANNOTATION_START_6" val="11.9"/>
  <p:tag name="ANNOTATION_END_6" val="13.5"/>
  <p:tag name="ANNOTATION_SLIDE_HEIGHT_6" val="720"/>
  <p:tag name="ANNOTATION_SLIDE_WIDTH_6" val="960"/>
  <p:tag name="ANNOTATION_SCALE_6" val="100"/>
  <p:tag name="AUDIO_ID" val="297"/>
  <p:tag name="ARTICULATE_AUDIO_RECORDED" val="1"/>
  <p:tag name="ELAPSEDTIME" val="26.6"/>
  <p:tag name="ARTICULATE_USED_LAYOUT" val="3"/>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BULLET_2" val="8226"/>
  <p:tag name="BULLET_1" val="8226"/>
  <p:tag name="MARGIN_1" val="0"/>
  <p:tag name="MARGIN_2" val="36"/>
  <p:tag name="MARGIN_3" val="72"/>
  <p:tag name="MARGIN_4" val="108"/>
  <p:tag name="MARGIN_5" val="144"/>
  <p:tag name="FONT_SIZE" val="12"/>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NNOTATION_TYPE_10" val="0"/>
  <p:tag name="ANNOTATION_START_10" val="18.0"/>
  <p:tag name="ANNOTATION_TOP_10" val="190.3"/>
  <p:tag name="ANNOTATION_LEFT_10" val="99.8"/>
  <p:tag name="ANNOTATION_WIDTH_10" val="111.8"/>
  <p:tag name="ANNOTATION_HEIGHT_10" val="111.5"/>
  <p:tag name="ANNOTATION_ANIMATION_10" val="3"/>
  <p:tag name="ANNOTATION_ROTATION_10" val="27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RTICULATE_TITLE_TAG" val="Fields of Regard superimposed on a VIIRS image"/>
  <p:tag name="ARTICULATE_SLIDE_GUID" val="e352b001-bd95-42bf-b141-ed048b3534d3"/>
  <p:tag name="ANNOTATION_TYPE_1" val="0"/>
  <p:tag name="ANNOTATION_ANIMATION_1" val="3"/>
  <p:tag name="ANNOTATION_ROTATION_1" val="225"/>
  <p:tag name="ANNOTATION_SUB_TYPE_1" val="2"/>
  <p:tag name="ANNOTATION_LOOP_COUNT_1" val="1"/>
  <p:tag name="ANNOTATION_BOX_RADIUS_1" val="0"/>
  <p:tag name="ANNOTATION_BORDER_ALPHA_1" val="100"/>
  <p:tag name="ANNOTATION_BORDER_COLOR_1" val="16777215"/>
  <p:tag name="ANNOTATION_FILL_COLOR_1" val="683492"/>
  <p:tag name="ANNOTATION_FILL_ALPHA_1" val="100"/>
  <p:tag name="ANNOTATION_BORDER_WIDTH_1" val="2"/>
  <p:tag name="ANNOTATION_TYPE_2" val="0"/>
  <p:tag name="ANNOTATION_ANIMATION_2" val="3"/>
  <p:tag name="ANNOTATION_ROTATION_2" val="225"/>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0"/>
  <p:tag name="ANNOTATION_ANIMATION_3" val="3"/>
  <p:tag name="ANNOTATION_ROTATION_3" val="225"/>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225"/>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225"/>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TYPE_6" val="0"/>
  <p:tag name="ANNOTATION_ANIMATION_6" val="3"/>
  <p:tag name="ANNOTATION_ROTATION_6" val="225"/>
  <p:tag name="ANNOTATION_SUB_TYPE_6" val="2"/>
  <p:tag name="ANNOTATION_LOOP_COUNT_6" val="1"/>
  <p:tag name="ANNOTATION_BOX_RADIUS_6" val="0"/>
  <p:tag name="ANNOTATION_BORDER_ALPHA_6" val="100"/>
  <p:tag name="ANNOTATION_BORDER_COLOR_6" val="16777215"/>
  <p:tag name="ANNOTATION_FILL_COLOR_6" val="683492"/>
  <p:tag name="ANNOTATION_FILL_ALPHA_6" val="100"/>
  <p:tag name="ANNOTATION_BORDER_WIDTH_6" val="2"/>
  <p:tag name="ANNOTATION_TYPE_7" val="0"/>
  <p:tag name="ANNOTATION_ANIMATION_7" val="3"/>
  <p:tag name="ANNOTATION_ROTATION_7" val="225"/>
  <p:tag name="ANNOTATION_SUB_TYPE_7" val="2"/>
  <p:tag name="ANNOTATION_LOOP_COUNT_7" val="1"/>
  <p:tag name="ANNOTATION_BOX_RADIUS_7" val="0"/>
  <p:tag name="ANNOTATION_BORDER_ALPHA_7" val="100"/>
  <p:tag name="ANNOTATION_BORDER_COLOR_7" val="16777215"/>
  <p:tag name="ANNOTATION_FILL_COLOR_7" val="683492"/>
  <p:tag name="ANNOTATION_FILL_ALPHA_7" val="100"/>
  <p:tag name="ANNOTATION_BORDER_WIDTH_7" val="2"/>
  <p:tag name="ANNOTATION_TYPE_8" val="0"/>
  <p:tag name="ANNOTATION_ANIMATION_8" val="3"/>
  <p:tag name="ANNOTATION_ROTATION_8" val="225"/>
  <p:tag name="ANNOTATION_SUB_TYPE_8" val="2"/>
  <p:tag name="ANNOTATION_LOOP_COUNT_8" val="1"/>
  <p:tag name="ANNOTATION_BOX_RADIUS_8" val="0"/>
  <p:tag name="ANNOTATION_BORDER_ALPHA_8" val="100"/>
  <p:tag name="ANNOTATION_BORDER_COLOR_8" val="16777215"/>
  <p:tag name="ANNOTATION_FILL_COLOR_8" val="683492"/>
  <p:tag name="ANNOTATION_FILL_ALPHA_8" val="100"/>
  <p:tag name="ANNOTATION_BORDER_WIDTH_8" val="2"/>
  <p:tag name="ANNOTATION_TYPE_9" val="0"/>
  <p:tag name="ANNOTATION_ANIMATION_9" val="3"/>
  <p:tag name="ANNOTATION_ROTATION_9" val="225"/>
  <p:tag name="ANNOTATION_SUB_TYPE_9" val="2"/>
  <p:tag name="ANNOTATION_LOOP_COUNT_9" val="1"/>
  <p:tag name="ANNOTATION_BOX_RADIUS_9" val="0"/>
  <p:tag name="ANNOTATION_BORDER_ALPHA_9" val="100"/>
  <p:tag name="ANNOTATION_BORDER_COLOR_9" val="16777215"/>
  <p:tag name="ANNOTATION_FILL_COLOR_9" val="683492"/>
  <p:tag name="ANNOTATION_FILL_ALPHA_9" val="100"/>
  <p:tag name="ANNOTATION_BORDER_WIDTH_9" val="2"/>
  <p:tag name="ANNOTATION_COUNT" val="9"/>
  <p:tag name="ARTICULATE_PLAYLIST_ID" val="-1"/>
  <p:tag name="ARTICULATE_SLIDE_NAV" val="6"/>
  <p:tag name="ANNOTATION_TOP_1" val="473.3333"/>
  <p:tag name="ANNOTATION_LEFT_1" val="250.8333"/>
  <p:tag name="ANNOTATION_HEIGHT_1" val="185.8333"/>
  <p:tag name="ANNOTATION_WIDTH_1" val="186.3333"/>
  <p:tag name="ANNOTATION_START_1" val="3.3"/>
  <p:tag name="ANNOTATION_END_1" val="4.4"/>
  <p:tag name="ANNOTATION_SLIDE_HEIGHT_1" val="720"/>
  <p:tag name="ANNOTATION_SLIDE_WIDTH_1" val="960"/>
  <p:tag name="ANNOTATION_SCALE_1" val="100"/>
  <p:tag name="ANNOTATION_TOP_2" val="458.5"/>
  <p:tag name="ANNOTATION_LEFT_2" val="283.1667"/>
  <p:tag name="ANNOTATION_HEIGHT_2" val="185.8333"/>
  <p:tag name="ANNOTATION_WIDTH_2" val="186.3333"/>
  <p:tag name="ANNOTATION_START_2" val="4.4"/>
  <p:tag name="ANNOTATION_END_2" val="6.3"/>
  <p:tag name="ANNOTATION_SLIDE_HEIGHT_2" val="720"/>
  <p:tag name="ANNOTATION_SLIDE_WIDTH_2" val="960"/>
  <p:tag name="ANNOTATION_SCALE_2" val="100"/>
  <p:tag name="ANNOTATION_TOP_3" val="245.3333"/>
  <p:tag name="ANNOTATION_LEFT_3" val="493"/>
  <p:tag name="ANNOTATION_HEIGHT_3" val="185.8333"/>
  <p:tag name="ANNOTATION_WIDTH_3" val="186.3333"/>
  <p:tag name="ANNOTATION_START_3" val="6.3"/>
  <p:tag name="ANNOTATION_END_3" val="7.5"/>
  <p:tag name="ANNOTATION_SLIDE_HEIGHT_3" val="720"/>
  <p:tag name="ANNOTATION_SLIDE_WIDTH_3" val="960"/>
  <p:tag name="ANNOTATION_SCALE_3" val="100"/>
  <p:tag name="ANNOTATION_TOP_4" val="314.8333"/>
  <p:tag name="ANNOTATION_LEFT_4" val="229.8333"/>
  <p:tag name="ANNOTATION_HEIGHT_4" val="185.8333"/>
  <p:tag name="ANNOTATION_WIDTH_4" val="186.3333"/>
  <p:tag name="ANNOTATION_START_4" val="7.5"/>
  <p:tag name="ANNOTATION_END_4" val="9.1"/>
  <p:tag name="ANNOTATION_SLIDE_HEIGHT_4" val="720"/>
  <p:tag name="ANNOTATION_SLIDE_WIDTH_4" val="960"/>
  <p:tag name="ANNOTATION_SCALE_4" val="100"/>
  <p:tag name="ANNOTATION_TOP_5" val="164.8333"/>
  <p:tag name="ANNOTATION_LEFT_5" val="782.3333"/>
  <p:tag name="ANNOTATION_HEIGHT_5" val="185.8333"/>
  <p:tag name="ANNOTATION_WIDTH_5" val="186.3333"/>
  <p:tag name="ANNOTATION_START_5" val="9.1"/>
  <p:tag name="ANNOTATION_END_5" val="13.3"/>
  <p:tag name="ANNOTATION_SLIDE_HEIGHT_5" val="720"/>
  <p:tag name="ANNOTATION_SLIDE_WIDTH_5" val="960"/>
  <p:tag name="ANNOTATION_SCALE_5" val="100"/>
  <p:tag name="ANNOTATION_TOP_6" val="318.5"/>
  <p:tag name="ANNOTATION_LEFT_6" val="229.8333"/>
  <p:tag name="ANNOTATION_HEIGHT_6" val="185.8333"/>
  <p:tag name="ANNOTATION_WIDTH_6" val="186.3333"/>
  <p:tag name="ANNOTATION_START_6" val="13.3"/>
  <p:tag name="ANNOTATION_END_6" val="14.9"/>
  <p:tag name="ANNOTATION_SLIDE_HEIGHT_6" val="720"/>
  <p:tag name="ANNOTATION_SLIDE_WIDTH_6" val="960"/>
  <p:tag name="ANNOTATION_SCALE_6" val="100"/>
  <p:tag name="ANNOTATION_TOP_7" val="308.5"/>
  <p:tag name="ANNOTATION_LEFT_7" val="227.3333"/>
  <p:tag name="ANNOTATION_HEIGHT_7" val="185.8333"/>
  <p:tag name="ANNOTATION_WIDTH_7" val="186.3333"/>
  <p:tag name="ANNOTATION_START_7" val="14.9"/>
  <p:tag name="ANNOTATION_END_7" val="19.4"/>
  <p:tag name="ANNOTATION_SLIDE_HEIGHT_7" val="720"/>
  <p:tag name="ANNOTATION_SLIDE_WIDTH_7" val="960"/>
  <p:tag name="ANNOTATION_SCALE_7" val="100"/>
  <p:tag name="ANNOTATION_TOP_8" val="334.6667"/>
  <p:tag name="ANNOTATION_LEFT_8" val="162.6667"/>
  <p:tag name="ANNOTATION_HEIGHT_8" val="185.8333"/>
  <p:tag name="ANNOTATION_WIDTH_8" val="186.3333"/>
  <p:tag name="ANNOTATION_START_8" val="19.4"/>
  <p:tag name="ANNOTATION_END_8" val="20.2"/>
  <p:tag name="ANNOTATION_SLIDE_HEIGHT_8" val="720"/>
  <p:tag name="ANNOTATION_SLIDE_WIDTH_8" val="960"/>
  <p:tag name="ANNOTATION_SCALE_8" val="100"/>
  <p:tag name="ANNOTATION_TOP_9" val="334.6667"/>
  <p:tag name="ANNOTATION_LEFT_9" val="162.6667"/>
  <p:tag name="ANNOTATION_HEIGHT_9" val="185.8333"/>
  <p:tag name="ANNOTATION_WIDTH_9" val="186.3333"/>
  <p:tag name="ANNOTATION_START_9" val="20.2"/>
  <p:tag name="ANNOTATION_END_9" val="-1"/>
  <p:tag name="ANNOTATION_SLIDE_HEIGHT_9" val="720"/>
  <p:tag name="ANNOTATION_SLIDE_WIDTH_9" val="960"/>
  <p:tag name="ANNOTATION_SCALE_9" val="100"/>
  <p:tag name="AUDIO_ID" val="344"/>
  <p:tag name="ARTICULATE_AUDIO_RECORDED" val="1"/>
  <p:tag name="ELAPSEDTIME" val="18.5"/>
  <p:tag name="ARTICULATE_USED_LAYOUT" val="8"/>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NNOTATION_TYPE_3" val="2"/>
  <p:tag name="ANNOTATION_START_3" val="5.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RTICULATE_SLIDE_GUID" val="d033bc97-48a6-495f-b3c8-e2e97af1b367"/>
  <p:tag name="ANNOTATION_TYPE_1" val="2"/>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COUNT" val="2"/>
  <p:tag name="ARTICULATE_PLAYLIST_ID" val="-1"/>
  <p:tag name="ARTICULATE_SLIDE_NAV" val="1"/>
  <p:tag name="ANNOTATION_TOP_1" val="-62"/>
  <p:tag name="ANNOTATION_LEFT_1" val="-62.16666"/>
  <p:tag name="ANNOTATION_HEIGHT_1" val="844"/>
  <p:tag name="ANNOTATION_WIDTH_1" val="1084.167"/>
  <p:tag name="ANNOTATION_START_1" val="2.7"/>
  <p:tag name="ANNOTATION_END_1" val="2.7"/>
  <p:tag name="ANNOTATION_SLIDE_HEIGHT_1" val="720"/>
  <p:tag name="ANNOTATION_SLIDE_WIDTH_1" val="960"/>
  <p:tag name="ANNOTATION_TOP_2" val="80.5"/>
  <p:tag name="ANNOTATION_LEFT_2" val="124.1667"/>
  <p:tag name="ANNOTATION_HEIGHT_2" val="83"/>
  <p:tag name="ANNOTATION_WIDTH_2" val="716.6667"/>
  <p:tag name="ANNOTATION_START_2" val="2.7"/>
  <p:tag name="ANNOTATION_END_2" val="9"/>
  <p:tag name="ANNOTATION_SLIDE_HEIGHT_2" val="720"/>
  <p:tag name="ANNOTATION_SLIDE_WIDTH_2" val="960"/>
  <p:tag name="AUDIO_ID" val="256"/>
  <p:tag name="ARTICULATE_AUDIO_RECORDED" val="1"/>
  <p:tag name="ELAPSEDTIME" val="10.1"/>
  <p:tag name="ARTICULATE_USED_LAYOUT" val="1"/>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R3MXLotf_files\slide0001_image001.jpg"/>
</p:tagLst>
</file>

<file path=ppt/tags/tag2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GUID" val="88445b5f-8491-4eaa-9584-74df9b551631"/>
  <p:tag name="ARTICULATE_TITLE_TAG" val="CrIS Spectrum and which channels are used"/>
  <p:tag name="ANNOTATION_TYPE_1" val="2"/>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0"/>
  <p:tag name="ANNOTATION_ANIMATION_4" val="3"/>
  <p:tag name="ANNOTATION_ROTATION_4" val="18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18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TYPE_6" val="0"/>
  <p:tag name="ANNOTATION_ANIMATION_6" val="3"/>
  <p:tag name="ANNOTATION_ROTATION_6" val="180"/>
  <p:tag name="ANNOTATION_SUB_TYPE_6" val="2"/>
  <p:tag name="ANNOTATION_LOOP_COUNT_6" val="1"/>
  <p:tag name="ANNOTATION_BOX_RADIUS_6" val="0"/>
  <p:tag name="ANNOTATION_BORDER_ALPHA_6" val="100"/>
  <p:tag name="ANNOTATION_BORDER_COLOR_6" val="16777215"/>
  <p:tag name="ANNOTATION_FILL_COLOR_6" val="683492"/>
  <p:tag name="ANNOTATION_FILL_ALPHA_6" val="100"/>
  <p:tag name="ANNOTATION_BORDER_WIDTH_6" val="2"/>
  <p:tag name="ANNOTATION_TYPE_7" val="0"/>
  <p:tag name="ANNOTATION_ANIMATION_7" val="3"/>
  <p:tag name="ANNOTATION_ROTATION_7" val="180"/>
  <p:tag name="ANNOTATION_SUB_TYPE_7" val="2"/>
  <p:tag name="ANNOTATION_LOOP_COUNT_7" val="1"/>
  <p:tag name="ANNOTATION_BOX_RADIUS_7" val="0"/>
  <p:tag name="ANNOTATION_BORDER_ALPHA_7" val="100"/>
  <p:tag name="ANNOTATION_BORDER_COLOR_7" val="16777215"/>
  <p:tag name="ANNOTATION_FILL_COLOR_7" val="683492"/>
  <p:tag name="ANNOTATION_FILL_ALPHA_7" val="100"/>
  <p:tag name="ANNOTATION_BORDER_WIDTH_7" val="2"/>
  <p:tag name="ANNOTATION_TYPE_8" val="0"/>
  <p:tag name="ANNOTATION_ANIMATION_8" val="3"/>
  <p:tag name="ANNOTATION_ROTATION_8" val="180"/>
  <p:tag name="ANNOTATION_SUB_TYPE_8" val="2"/>
  <p:tag name="ANNOTATION_LOOP_COUNT_8" val="1"/>
  <p:tag name="ANNOTATION_BOX_RADIUS_8" val="0"/>
  <p:tag name="ANNOTATION_BORDER_ALPHA_8" val="100"/>
  <p:tag name="ANNOTATION_BORDER_COLOR_8" val="16777215"/>
  <p:tag name="ANNOTATION_FILL_COLOR_8" val="683492"/>
  <p:tag name="ANNOTATION_FILL_ALPHA_8" val="100"/>
  <p:tag name="ANNOTATION_BORDER_WIDTH_8" val="2"/>
  <p:tag name="ANNOTATION_TYPE_9" val="0"/>
  <p:tag name="ANNOTATION_ANIMATION_9" val="3"/>
  <p:tag name="ANNOTATION_ROTATION_9" val="180"/>
  <p:tag name="ANNOTATION_SUB_TYPE_9" val="2"/>
  <p:tag name="ANNOTATION_LOOP_COUNT_9" val="1"/>
  <p:tag name="ANNOTATION_BOX_RADIUS_9" val="0"/>
  <p:tag name="ANNOTATION_BORDER_ALPHA_9" val="100"/>
  <p:tag name="ANNOTATION_BORDER_COLOR_9" val="16777215"/>
  <p:tag name="ANNOTATION_FILL_COLOR_9" val="683492"/>
  <p:tag name="ANNOTATION_FILL_ALPHA_9" val="100"/>
  <p:tag name="ANNOTATION_BORDER_WIDTH_9" val="2"/>
  <p:tag name="ANNOTATION_TYPE_10" val="0"/>
  <p:tag name="ANNOTATION_ANIMATION_10" val="3"/>
  <p:tag name="ANNOTATION_ROTATION_10" val="180"/>
  <p:tag name="ANNOTATION_SUB_TYPE_10" val="2"/>
  <p:tag name="ANNOTATION_LOOP_COUNT_10" val="1"/>
  <p:tag name="ANNOTATION_BOX_RADIUS_10" val="0"/>
  <p:tag name="ANNOTATION_BORDER_ALPHA_10" val="100"/>
  <p:tag name="ANNOTATION_BORDER_COLOR_10" val="16777215"/>
  <p:tag name="ANNOTATION_FILL_COLOR_10" val="683492"/>
  <p:tag name="ANNOTATION_FILL_ALPHA_10" val="100"/>
  <p:tag name="ANNOTATION_BORDER_WIDTH_10" val="2"/>
  <p:tag name="ANNOTATION_TYPE_11" val="0"/>
  <p:tag name="ANNOTATION_ANIMATION_11" val="3"/>
  <p:tag name="ANNOTATION_ROTATION_11" val="180"/>
  <p:tag name="ANNOTATION_SUB_TYPE_11" val="2"/>
  <p:tag name="ANNOTATION_LOOP_COUNT_11" val="1"/>
  <p:tag name="ANNOTATION_BOX_RADIUS_11" val="0"/>
  <p:tag name="ANNOTATION_BORDER_ALPHA_11" val="100"/>
  <p:tag name="ANNOTATION_BORDER_COLOR_11" val="16777215"/>
  <p:tag name="ANNOTATION_FILL_COLOR_11" val="683492"/>
  <p:tag name="ANNOTATION_FILL_ALPHA_11" val="100"/>
  <p:tag name="ANNOTATION_BORDER_WIDTH_11" val="2"/>
  <p:tag name="ANNOTATION_TYPE_12" val="0"/>
  <p:tag name="ANNOTATION_ANIMATION_12" val="3"/>
  <p:tag name="ANNOTATION_ROTATION_12" val="180"/>
  <p:tag name="ANNOTATION_SUB_TYPE_12" val="2"/>
  <p:tag name="ANNOTATION_LOOP_COUNT_12" val="1"/>
  <p:tag name="ANNOTATION_BOX_RADIUS_12" val="0"/>
  <p:tag name="ANNOTATION_BORDER_ALPHA_12" val="100"/>
  <p:tag name="ANNOTATION_BORDER_COLOR_12" val="16777215"/>
  <p:tag name="ANNOTATION_FILL_COLOR_12" val="683492"/>
  <p:tag name="ANNOTATION_FILL_ALPHA_12" val="100"/>
  <p:tag name="ANNOTATION_BORDER_WIDTH_12" val="2"/>
  <p:tag name="ANNOTATION_TYPE_13" val="0"/>
  <p:tag name="ANNOTATION_ANIMATION_13" val="3"/>
  <p:tag name="ANNOTATION_ROTATION_13" val="180"/>
  <p:tag name="ANNOTATION_SUB_TYPE_13" val="2"/>
  <p:tag name="ANNOTATION_LOOP_COUNT_13" val="1"/>
  <p:tag name="ANNOTATION_BOX_RADIUS_13" val="0"/>
  <p:tag name="ANNOTATION_BORDER_ALPHA_13" val="100"/>
  <p:tag name="ANNOTATION_BORDER_COLOR_13" val="16777215"/>
  <p:tag name="ANNOTATION_FILL_COLOR_13" val="683492"/>
  <p:tag name="ANNOTATION_FILL_ALPHA_13" val="100"/>
  <p:tag name="ANNOTATION_BORDER_WIDTH_13" val="2"/>
  <p:tag name="ANNOTATION_TYPE_14" val="0"/>
  <p:tag name="ANNOTATION_ANIMATION_14" val="3"/>
  <p:tag name="ANNOTATION_ROTATION_14" val="180"/>
  <p:tag name="ANNOTATION_SUB_TYPE_14" val="2"/>
  <p:tag name="ANNOTATION_LOOP_COUNT_14" val="1"/>
  <p:tag name="ANNOTATION_BOX_RADIUS_14" val="0"/>
  <p:tag name="ANNOTATION_BORDER_ALPHA_14" val="100"/>
  <p:tag name="ANNOTATION_BORDER_COLOR_14" val="16777215"/>
  <p:tag name="ANNOTATION_FILL_COLOR_14" val="683492"/>
  <p:tag name="ANNOTATION_FILL_ALPHA_14" val="100"/>
  <p:tag name="ANNOTATION_BORDER_WIDTH_14" val="2"/>
  <p:tag name="ANNOTATION_TYPE_15" val="0"/>
  <p:tag name="ANNOTATION_ANIMATION_15" val="3"/>
  <p:tag name="ANNOTATION_ROTATION_15" val="180"/>
  <p:tag name="ANNOTATION_SUB_TYPE_15" val="2"/>
  <p:tag name="ANNOTATION_LOOP_COUNT_15" val="1"/>
  <p:tag name="ANNOTATION_BOX_RADIUS_15" val="0"/>
  <p:tag name="ANNOTATION_BORDER_ALPHA_15" val="100"/>
  <p:tag name="ANNOTATION_BORDER_COLOR_15" val="16777215"/>
  <p:tag name="ANNOTATION_FILL_COLOR_15" val="683492"/>
  <p:tag name="ANNOTATION_FILL_ALPHA_15" val="100"/>
  <p:tag name="ANNOTATION_BORDER_WIDTH_15" val="2"/>
  <p:tag name="ANNOTATION_COUNT" val="15"/>
  <p:tag name="ARTICULATE_PLAYLIST_ID" val="-1"/>
  <p:tag name="ARTICULATE_SLIDE_NAV" val="3"/>
  <p:tag name="ANNOTATION_TOP_1" val="-62"/>
  <p:tag name="ANNOTATION_LEFT_1" val="-62.16666"/>
  <p:tag name="ANNOTATION_HEIGHT_1" val="844"/>
  <p:tag name="ANNOTATION_WIDTH_1" val="1084.167"/>
  <p:tag name="ANNOTATION_START_1" val="55.8"/>
  <p:tag name="ANNOTATION_END_1" val="55.8"/>
  <p:tag name="ANNOTATION_SLIDE_HEIGHT_1" val="720"/>
  <p:tag name="ANNOTATION_SLIDE_WIDTH_1" val="960"/>
  <p:tag name="ANNOTATION_TOP_2" val="500.6667"/>
  <p:tag name="ANNOTATION_LEFT_2" val="16.16667"/>
  <p:tag name="ANNOTATION_HEIGHT_2" val="115.1667"/>
  <p:tag name="ANNOTATION_WIDTH_2" val="746.3333"/>
  <p:tag name="ANNOTATION_START_2" val="55.8"/>
  <p:tag name="ANNOTATION_END_2" val="56.4"/>
  <p:tag name="ANNOTATION_SLIDE_HEIGHT_2" val="720"/>
  <p:tag name="ANNOTATION_SLIDE_WIDTH_2" val="960"/>
  <p:tag name="ANNOTATION_TOP_3" val="-62"/>
  <p:tag name="ANNOTATION_LEFT_3" val="-62.16666"/>
  <p:tag name="ANNOTATION_HEIGHT_3" val="844"/>
  <p:tag name="ANNOTATION_WIDTH_3" val="1084.167"/>
  <p:tag name="ANNOTATION_START_3" val="56.4"/>
  <p:tag name="ANNOTATION_END_3" val="81"/>
  <p:tag name="ANNOTATION_SLIDE_HEIGHT_3" val="720"/>
  <p:tag name="ANNOTATION_SLIDE_WIDTH_3" val="960"/>
  <p:tag name="ANNOTATION_TOP_4" val="546.5"/>
  <p:tag name="ANNOTATION_LEFT_4" val="395"/>
  <p:tag name="ANNOTATION_HEIGHT_4" val="185.8333"/>
  <p:tag name="ANNOTATION_WIDTH_4" val="186.3333"/>
  <p:tag name="ANNOTATION_START_4" val="81"/>
  <p:tag name="ANNOTATION_END_4" val="81.7"/>
  <p:tag name="ANNOTATION_SLIDE_HEIGHT_4" val="720"/>
  <p:tag name="ANNOTATION_SLIDE_WIDTH_4" val="960"/>
  <p:tag name="ANNOTATION_SCALE_4" val="100"/>
  <p:tag name="ANNOTATION_TOP_5" val="546.5"/>
  <p:tag name="ANNOTATION_LEFT_5" val="395"/>
  <p:tag name="ANNOTATION_HEIGHT_5" val="185.8333"/>
  <p:tag name="ANNOTATION_WIDTH_5" val="186.3333"/>
  <p:tag name="ANNOTATION_START_5" val="81.7"/>
  <p:tag name="ANNOTATION_END_5" val="84.1"/>
  <p:tag name="ANNOTATION_SLIDE_HEIGHT_5" val="720"/>
  <p:tag name="ANNOTATION_SLIDE_WIDTH_5" val="960"/>
  <p:tag name="ANNOTATION_SCALE_5" val="100"/>
  <p:tag name="ANNOTATION_TOP_6" val="185.8333"/>
  <p:tag name="ANNOTATION_LEFT_6" val="464.5"/>
  <p:tag name="ANNOTATION_HEIGHT_6" val="185.8333"/>
  <p:tag name="ANNOTATION_WIDTH_6" val="186.3333"/>
  <p:tag name="ANNOTATION_START_6" val="84.1"/>
  <p:tag name="ANNOTATION_END_6" val="85.3"/>
  <p:tag name="ANNOTATION_SLIDE_HEIGHT_6" val="720"/>
  <p:tag name="ANNOTATION_SLIDE_WIDTH_6" val="960"/>
  <p:tag name="ANNOTATION_SCALE_6" val="100"/>
  <p:tag name="ANNOTATION_TOP_7" val="185.8333"/>
  <p:tag name="ANNOTATION_LEFT_7" val="308"/>
  <p:tag name="ANNOTATION_HEIGHT_7" val="185.8333"/>
  <p:tag name="ANNOTATION_WIDTH_7" val="186.3333"/>
  <p:tag name="ANNOTATION_START_7" val="85.3"/>
  <p:tag name="ANNOTATION_END_7" val="86.9"/>
  <p:tag name="ANNOTATION_SLIDE_HEIGHT_7" val="720"/>
  <p:tag name="ANNOTATION_SLIDE_WIDTH_7" val="960"/>
  <p:tag name="ANNOTATION_SCALE_7" val="100"/>
  <p:tag name="ANNOTATION_TOP_8" val="599.8333"/>
  <p:tag name="ANNOTATION_LEFT_8" val="305.5"/>
  <p:tag name="ANNOTATION_HEIGHT_8" val="185.8333"/>
  <p:tag name="ANNOTATION_WIDTH_8" val="186.3333"/>
  <p:tag name="ANNOTATION_START_8" val="86.9"/>
  <p:tag name="ANNOTATION_END_8" val="88.1"/>
  <p:tag name="ANNOTATION_SLIDE_HEIGHT_8" val="720"/>
  <p:tag name="ANNOTATION_SLIDE_WIDTH_8" val="960"/>
  <p:tag name="ANNOTATION_SCALE_8" val="100"/>
  <p:tag name="ANNOTATION_TOP_9" val="275.1667"/>
  <p:tag name="ANNOTATION_LEFT_9" val="428.5"/>
  <p:tag name="ANNOTATION_HEIGHT_9" val="185.8333"/>
  <p:tag name="ANNOTATION_WIDTH_9" val="186.3333"/>
  <p:tag name="ANNOTATION_START_9" val="88.1"/>
  <p:tag name="ANNOTATION_END_9" val="89.5"/>
  <p:tag name="ANNOTATION_SLIDE_HEIGHT_9" val="720"/>
  <p:tag name="ANNOTATION_SLIDE_WIDTH_9" val="960"/>
  <p:tag name="ANNOTATION_SCALE_9" val="100"/>
  <p:tag name="ANNOTATION_TOP_10" val="285"/>
  <p:tag name="ANNOTATION_LEFT_10" val="568.8333"/>
  <p:tag name="ANNOTATION_HEIGHT_10" val="185.8333"/>
  <p:tag name="ANNOTATION_WIDTH_10" val="186.3333"/>
  <p:tag name="ANNOTATION_START_10" val="89.5"/>
  <p:tag name="ANNOTATION_END_10" val="91.7"/>
  <p:tag name="ANNOTATION_SLIDE_HEIGHT_10" val="720"/>
  <p:tag name="ANNOTATION_SLIDE_WIDTH_10" val="960"/>
  <p:tag name="ANNOTATION_SCALE_10" val="100"/>
  <p:tag name="ANNOTATION_TOP_11" val="632"/>
  <p:tag name="ANNOTATION_LEFT_11" val="786.1667"/>
  <p:tag name="ANNOTATION_HEIGHT_11" val="185.8333"/>
  <p:tag name="ANNOTATION_WIDTH_11" val="186.3333"/>
  <p:tag name="ANNOTATION_START_11" val="101.3"/>
  <p:tag name="ANNOTATION_END_11" val="105.6"/>
  <p:tag name="ANNOTATION_SLIDE_HEIGHT_11" val="720"/>
  <p:tag name="ANNOTATION_SLIDE_WIDTH_11" val="960"/>
  <p:tag name="ANNOTATION_SCALE_11" val="100"/>
  <p:tag name="ANNOTATION_TOP_12" val="659.3334"/>
  <p:tag name="ANNOTATION_LEFT_12" val="110.5"/>
  <p:tag name="ANNOTATION_HEIGHT_12" val="185.8333"/>
  <p:tag name="ANNOTATION_WIDTH_12" val="186.3333"/>
  <p:tag name="ANNOTATION_START_12" val="105.6"/>
  <p:tag name="ANNOTATION_END_12" val="106.2"/>
  <p:tag name="ANNOTATION_SLIDE_HEIGHT_12" val="720"/>
  <p:tag name="ANNOTATION_SLIDE_WIDTH_12" val="960"/>
  <p:tag name="ANNOTATION_SCALE_12" val="100"/>
  <p:tag name="ANNOTATION_TOP_13" val="659.3334"/>
  <p:tag name="ANNOTATION_LEFT_13" val="110.5"/>
  <p:tag name="ANNOTATION_HEIGHT_13" val="185.8333"/>
  <p:tag name="ANNOTATION_WIDTH_13" val="186.3333"/>
  <p:tag name="ANNOTATION_START_13" val="106.2"/>
  <p:tag name="ANNOTATION_END_13" val="108.2"/>
  <p:tag name="ANNOTATION_SLIDE_HEIGHT_13" val="720"/>
  <p:tag name="ANNOTATION_SLIDE_WIDTH_13" val="960"/>
  <p:tag name="ANNOTATION_SCALE_13" val="100"/>
  <p:tag name="ANNOTATION_TOP_14" val="661.8334"/>
  <p:tag name="ANNOTATION_LEFT_14" val="628.3333"/>
  <p:tag name="ANNOTATION_HEIGHT_14" val="185.8333"/>
  <p:tag name="ANNOTATION_WIDTH_14" val="186.3333"/>
  <p:tag name="ANNOTATION_START_14" val="108.2"/>
  <p:tag name="ANNOTATION_END_14" val="110.1"/>
  <p:tag name="ANNOTATION_SLIDE_HEIGHT_14" val="720"/>
  <p:tag name="ANNOTATION_SLIDE_WIDTH_14" val="960"/>
  <p:tag name="ANNOTATION_SCALE_14" val="100"/>
  <p:tag name="ANNOTATION_TOP_15" val="690.3334"/>
  <p:tag name="ANNOTATION_LEFT_15" val="756.3333"/>
  <p:tag name="ANNOTATION_HEIGHT_15" val="185.8333"/>
  <p:tag name="ANNOTATION_WIDTH_15" val="186.3333"/>
  <p:tag name="ANNOTATION_START_15" val="110.1"/>
  <p:tag name="ANNOTATION_END_15" val="-1"/>
  <p:tag name="ANNOTATION_SLIDE_HEIGHT_15" val="720"/>
  <p:tag name="ANNOTATION_SLIDE_WIDTH_15" val="960"/>
  <p:tag name="ANNOTATION_SCALE_15" val="100"/>
  <p:tag name="AUDIO_ID" val="296"/>
  <p:tag name="ARTICULATE_AUDIO_RECORDED" val="1"/>
  <p:tag name="ELAPSEDTIME" val="31.5"/>
  <p:tag name="ARTICULATE_USED_LAYOUT" val="8"/>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BULLET_15" val="8226"/>
  <p:tag name="BULLET_16" val="8226"/>
  <p:tag name="MARGIN_1" val="0"/>
  <p:tag name="MARGIN_2" val="36"/>
  <p:tag name="MARGIN_3" val="72"/>
  <p:tag name="MARGIN_4" val="108"/>
  <p:tag name="MARGIN_5" val="144"/>
  <p:tag name="FONT_SIZE" val="12"/>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GUID" val="37d289ac-347d-4867-a721-82c1cbf8edbe"/>
  <p:tag name="ANNOTATION_TYPE_1" val="2"/>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0"/>
  <p:tag name="ANNOTATION_ANIMATION_3" val="3"/>
  <p:tag name="ANNOTATION_ROTATION_3" val="18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18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18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TYPE_6" val="0"/>
  <p:tag name="ANNOTATION_ANIMATION_6" val="3"/>
  <p:tag name="ANNOTATION_ROTATION_6" val="180"/>
  <p:tag name="ANNOTATION_SUB_TYPE_6" val="2"/>
  <p:tag name="ANNOTATION_LOOP_COUNT_6" val="1"/>
  <p:tag name="ANNOTATION_BOX_RADIUS_6" val="0"/>
  <p:tag name="ANNOTATION_BORDER_ALPHA_6" val="100"/>
  <p:tag name="ANNOTATION_BORDER_COLOR_6" val="16777215"/>
  <p:tag name="ANNOTATION_FILL_COLOR_6" val="683492"/>
  <p:tag name="ANNOTATION_FILL_ALPHA_6" val="100"/>
  <p:tag name="ANNOTATION_BORDER_WIDTH_6" val="2"/>
  <p:tag name="ANNOTATION_TYPE_7" val="0"/>
  <p:tag name="ANNOTATION_ANIMATION_7" val="3"/>
  <p:tag name="ANNOTATION_ROTATION_7" val="180"/>
  <p:tag name="ANNOTATION_SUB_TYPE_7" val="2"/>
  <p:tag name="ANNOTATION_LOOP_COUNT_7" val="1"/>
  <p:tag name="ANNOTATION_BOX_RADIUS_7" val="0"/>
  <p:tag name="ANNOTATION_BORDER_ALPHA_7" val="100"/>
  <p:tag name="ANNOTATION_BORDER_COLOR_7" val="16777215"/>
  <p:tag name="ANNOTATION_FILL_COLOR_7" val="683492"/>
  <p:tag name="ANNOTATION_FILL_ALPHA_7" val="100"/>
  <p:tag name="ANNOTATION_BORDER_WIDTH_7" val="2"/>
  <p:tag name="ANNOTATION_TYPE_8" val="0"/>
  <p:tag name="ANNOTATION_ANIMATION_8" val="3"/>
  <p:tag name="ANNOTATION_ROTATION_8" val="180"/>
  <p:tag name="ANNOTATION_SUB_TYPE_8" val="2"/>
  <p:tag name="ANNOTATION_LOOP_COUNT_8" val="1"/>
  <p:tag name="ANNOTATION_BOX_RADIUS_8" val="0"/>
  <p:tag name="ANNOTATION_BORDER_ALPHA_8" val="100"/>
  <p:tag name="ANNOTATION_BORDER_COLOR_8" val="16777215"/>
  <p:tag name="ANNOTATION_FILL_COLOR_8" val="683492"/>
  <p:tag name="ANNOTATION_FILL_ALPHA_8" val="100"/>
  <p:tag name="ANNOTATION_BORDER_WIDTH_8" val="2"/>
  <p:tag name="ANNOTATION_TYPE_9" val="0"/>
  <p:tag name="ANNOTATION_ANIMATION_9" val="3"/>
  <p:tag name="ANNOTATION_ROTATION_9" val="180"/>
  <p:tag name="ANNOTATION_SUB_TYPE_9" val="2"/>
  <p:tag name="ANNOTATION_LOOP_COUNT_9" val="1"/>
  <p:tag name="ANNOTATION_BOX_RADIUS_9" val="0"/>
  <p:tag name="ANNOTATION_BORDER_ALPHA_9" val="100"/>
  <p:tag name="ANNOTATION_BORDER_COLOR_9" val="16777215"/>
  <p:tag name="ANNOTATION_FILL_COLOR_9" val="683492"/>
  <p:tag name="ANNOTATION_FILL_ALPHA_9" val="100"/>
  <p:tag name="ANNOTATION_BORDER_WIDTH_9" val="2"/>
  <p:tag name="ANNOTATION_TYPE_10" val="0"/>
  <p:tag name="ANNOTATION_ANIMATION_10" val="3"/>
  <p:tag name="ANNOTATION_ROTATION_10" val="180"/>
  <p:tag name="ANNOTATION_SUB_TYPE_10" val="2"/>
  <p:tag name="ANNOTATION_LOOP_COUNT_10" val="1"/>
  <p:tag name="ANNOTATION_BOX_RADIUS_10" val="0"/>
  <p:tag name="ANNOTATION_BORDER_ALPHA_10" val="100"/>
  <p:tag name="ANNOTATION_BORDER_COLOR_10" val="16777215"/>
  <p:tag name="ANNOTATION_FILL_COLOR_10" val="683492"/>
  <p:tag name="ANNOTATION_FILL_ALPHA_10" val="100"/>
  <p:tag name="ANNOTATION_BORDER_WIDTH_10" val="2"/>
  <p:tag name="ARTICULATE_PLAYLIST_ID" val="-1"/>
  <p:tag name="ARTICULATE_SLIDE_NAV" val="4"/>
  <p:tag name="ANNOTATION_TOP_1" val="-62"/>
  <p:tag name="ANNOTATION_LEFT_1" val="-62.16666"/>
  <p:tag name="ANNOTATION_HEIGHT_1" val="844"/>
  <p:tag name="ANNOTATION_WIDTH_1" val="1084.167"/>
  <p:tag name="ANNOTATION_START_1" val="3.4"/>
  <p:tag name="ANNOTATION_END_1" val="3.4"/>
  <p:tag name="ANNOTATION_SLIDE_HEIGHT_1" val="720"/>
  <p:tag name="ANNOTATION_SLIDE_WIDTH_1" val="960"/>
  <p:tag name="ANNOTATION_TOP_2" val="644.3334"/>
  <p:tag name="ANNOTATION_LEFT_2" val="38.5"/>
  <p:tag name="ANNOTATION_HEIGHT_2" val="71.83333"/>
  <p:tag name="ANNOTATION_WIDTH_2" val="863.1667"/>
  <p:tag name="ANNOTATION_START_2" val="3.4"/>
  <p:tag name="ANNOTATION_END_2" val="6.8"/>
  <p:tag name="ANNOTATION_SLIDE_HEIGHT_2" val="720"/>
  <p:tag name="ANNOTATION_SLIDE_WIDTH_2" val="960"/>
  <p:tag name="ANNOTATION_TOP_3" val="664.1667"/>
  <p:tag name="ANNOTATION_LEFT_3" val="886.6667"/>
  <p:tag name="ANNOTATION_HEIGHT_3" val="185.8333"/>
  <p:tag name="ANNOTATION_WIDTH_3" val="186.3333"/>
  <p:tag name="ANNOTATION_START_3" val="10"/>
  <p:tag name="ANNOTATION_END_3" val="12.7"/>
  <p:tag name="ANNOTATION_SLIDE_HEIGHT_3" val="720"/>
  <p:tag name="ANNOTATION_SLIDE_WIDTH_3" val="960"/>
  <p:tag name="ANNOTATION_SCALE_3" val="100"/>
  <p:tag name="ANNOTATION_TOP_4" val="194.5"/>
  <p:tag name="ANNOTATION_LEFT_4" val="391.1667"/>
  <p:tag name="ANNOTATION_HEIGHT_4" val="185.8333"/>
  <p:tag name="ANNOTATION_WIDTH_4" val="186.3333"/>
  <p:tag name="ANNOTATION_START_4" val="12.7"/>
  <p:tag name="ANNOTATION_END_4" val="14.2"/>
  <p:tag name="ANNOTATION_SLIDE_HEIGHT_4" val="720"/>
  <p:tag name="ANNOTATION_SLIDE_WIDTH_4" val="960"/>
  <p:tag name="ANNOTATION_SCALE_4" val="100"/>
  <p:tag name="ANNOTATION_TOP_5" val="195.8333"/>
  <p:tag name="ANNOTATION_LEFT_5" val="830.8333"/>
  <p:tag name="ANNOTATION_HEIGHT_5" val="185.8333"/>
  <p:tag name="ANNOTATION_WIDTH_5" val="186.3333"/>
  <p:tag name="ANNOTATION_START_5" val="14.2"/>
  <p:tag name="ANNOTATION_END_5" val="15.6"/>
  <p:tag name="ANNOTATION_SLIDE_HEIGHT_5" val="720"/>
  <p:tag name="ANNOTATION_SLIDE_WIDTH_5" val="960"/>
  <p:tag name="ANNOTATION_SCALE_5" val="100"/>
  <p:tag name="ANNOTATION_TOP_6" val="324.6667"/>
  <p:tag name="ANNOTATION_LEFT_6" val="832"/>
  <p:tag name="ANNOTATION_HEIGHT_6" val="185.8333"/>
  <p:tag name="ANNOTATION_WIDTH_6" val="186.3333"/>
  <p:tag name="ANNOTATION_START_6" val="15.6"/>
  <p:tag name="ANNOTATION_END_6" val="16.7"/>
  <p:tag name="ANNOTATION_SLIDE_HEIGHT_6" val="720"/>
  <p:tag name="ANNOTATION_SLIDE_WIDTH_6" val="960"/>
  <p:tag name="ANNOTATION_SCALE_6" val="100"/>
  <p:tag name="ANNOTATION_TOP_7" val="297.5"/>
  <p:tag name="ANNOTATION_LEFT_7" val="827.1666"/>
  <p:tag name="ANNOTATION_HEIGHT_7" val="185.8333"/>
  <p:tag name="ANNOTATION_WIDTH_7" val="186.3333"/>
  <p:tag name="ANNOTATION_START_7" val="16.7"/>
  <p:tag name="ANNOTATION_END_7" val="17.4"/>
  <p:tag name="ANNOTATION_SLIDE_HEIGHT_7" val="720"/>
  <p:tag name="ANNOTATION_SLIDE_WIDTH_7" val="960"/>
  <p:tag name="ANNOTATION_SCALE_7" val="100"/>
  <p:tag name="ANNOTATION_TOP_8" val="193.3333"/>
  <p:tag name="ANNOTATION_LEFT_8" val="839.5"/>
  <p:tag name="ANNOTATION_HEIGHT_8" val="185.8333"/>
  <p:tag name="ANNOTATION_WIDTH_8" val="186.3333"/>
  <p:tag name="ANNOTATION_START_8" val="17.4"/>
  <p:tag name="ANNOTATION_END_8" val="18.8"/>
  <p:tag name="ANNOTATION_SLIDE_HEIGHT_8" val="720"/>
  <p:tag name="ANNOTATION_SLIDE_WIDTH_8" val="960"/>
  <p:tag name="ANNOTATION_SCALE_8" val="100"/>
  <p:tag name="ANNOTATION_TOP_9" val="199.5"/>
  <p:tag name="ANNOTATION_LEFT_9" val="385"/>
  <p:tag name="ANNOTATION_HEIGHT_9" val="185.8333"/>
  <p:tag name="ANNOTATION_WIDTH_9" val="186.3333"/>
  <p:tag name="ANNOTATION_START_9" val="18.8"/>
  <p:tag name="ANNOTATION_END_9" val="20.4"/>
  <p:tag name="ANNOTATION_SLIDE_HEIGHT_9" val="720"/>
  <p:tag name="ANNOTATION_SLIDE_WIDTH_9" val="960"/>
  <p:tag name="ANNOTATION_SCALE_9" val="100"/>
  <p:tag name="ANNOTATION_TOP_10" val="200.8333"/>
  <p:tag name="ANNOTATION_LEFT_10" val="845.6666"/>
  <p:tag name="ANNOTATION_HEIGHT_10" val="185.8333"/>
  <p:tag name="ANNOTATION_WIDTH_10" val="186.3333"/>
  <p:tag name="ANNOTATION_START_10" val="20.4"/>
  <p:tag name="ANNOTATION_END_10" val="-1"/>
  <p:tag name="ANNOTATION_SLIDE_HEIGHT_10" val="720"/>
  <p:tag name="ANNOTATION_SLIDE_WIDTH_10" val="960"/>
  <p:tag name="ANNOTATION_SCALE_10" val="100"/>
  <p:tag name="ANNOTATION_COUNT" val="0"/>
  <p:tag name="AUDIO_ID" val="375"/>
  <p:tag name="ARTICULATE_AUDIO_RECORDED" val="1"/>
  <p:tag name="ELAPSEDTIME" val="15.1"/>
  <p:tag name="ARTICULATE_USED_LAYOUT" val="7"/>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MARGIN_1" val="0"/>
  <p:tag name="MARGIN_2" val="36"/>
  <p:tag name="MARGIN_3" val="72"/>
  <p:tag name="MARGIN_4" val="108"/>
  <p:tag name="MARGIN_5" val="144"/>
  <p:tag name="FONT_SIZE" val="12"/>
</p:tagLst>
</file>

<file path=ppt/tags/tag29.xml><?xml version="1.0" encoding="utf-8"?>
<p:tagLst xmlns:a="http://schemas.openxmlformats.org/drawingml/2006/main" xmlns:r="http://schemas.openxmlformats.org/officeDocument/2006/relationships" xmlns:p="http://schemas.openxmlformats.org/presentationml/2006/main">
  <p:tag name="ANNOTATION_TYPE_3" val="0"/>
  <p:tag name="ANNOTATION_ANIMATION_3" val="3"/>
  <p:tag name="ANNOTATION_ROTATION_3" val="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TYPE_6" val="0"/>
  <p:tag name="ANNOTATION_ANIMATION_6" val="3"/>
  <p:tag name="ANNOTATION_ROTATION_6" val="0"/>
  <p:tag name="ANNOTATION_SUB_TYPE_6" val="2"/>
  <p:tag name="ANNOTATION_LOOP_COUNT_6" val="1"/>
  <p:tag name="ANNOTATION_BOX_RADIUS_6" val="0"/>
  <p:tag name="ANNOTATION_BORDER_ALPHA_6" val="100"/>
  <p:tag name="ANNOTATION_BORDER_COLOR_6" val="16777215"/>
  <p:tag name="ANNOTATION_FILL_COLOR_6" val="683492"/>
  <p:tag name="ANNOTATION_FILL_ALPHA_6" val="100"/>
  <p:tag name="ANNOTATION_BORDER_WIDTH_6" val="2"/>
  <p:tag name="ANNOTATION_TYPE_7" val="0"/>
  <p:tag name="ANNOTATION_ANIMATION_7" val="3"/>
  <p:tag name="ANNOTATION_ROTATION_7" val="0"/>
  <p:tag name="ANNOTATION_SUB_TYPE_7" val="2"/>
  <p:tag name="ANNOTATION_LOOP_COUNT_7" val="1"/>
  <p:tag name="ANNOTATION_BOX_RADIUS_7" val="0"/>
  <p:tag name="ANNOTATION_BORDER_ALPHA_7" val="100"/>
  <p:tag name="ANNOTATION_BORDER_COLOR_7" val="16777215"/>
  <p:tag name="ANNOTATION_FILL_COLOR_7" val="683492"/>
  <p:tag name="ANNOTATION_FILL_ALPHA_7" val="100"/>
  <p:tag name="ANNOTATION_BORDER_WIDTH_7" val="2"/>
  <p:tag name="ARTICULATE_SLIDE_GUID" val="7231bb2f-f474-4594-acdd-8c318600255a"/>
  <p:tag name="ARTICULATE_PLAYLIST_ID" val="-1"/>
  <p:tag name="ARTICULATE_SLIDE_NAV" val="21"/>
  <p:tag name="ANNOTATION_TOP_3" val="443.6667"/>
  <p:tag name="ANNOTATION_LEFT_3" val="214.8333"/>
  <p:tag name="ANNOTATION_HEIGHT_3" val="185.8333"/>
  <p:tag name="ANNOTATION_WIDTH_3" val="186.3333"/>
  <p:tag name="ANNOTATION_START_3" val="4.7"/>
  <p:tag name="ANNOTATION_END_3" val="5.5"/>
  <p:tag name="ANNOTATION_SLIDE_HEIGHT_3" val="720"/>
  <p:tag name="ANNOTATION_SLIDE_WIDTH_3" val="960"/>
  <p:tag name="ANNOTATION_SCALE_3" val="100"/>
  <p:tag name="ANNOTATION_TOP_4" val="443.6667"/>
  <p:tag name="ANNOTATION_LEFT_4" val="214.8333"/>
  <p:tag name="ANNOTATION_HEIGHT_4" val="185.8333"/>
  <p:tag name="ANNOTATION_WIDTH_4" val="186.3333"/>
  <p:tag name="ANNOTATION_START_4" val="5.5"/>
  <p:tag name="ANNOTATION_END_4" val="5.9"/>
  <p:tag name="ANNOTATION_SLIDE_HEIGHT_4" val="720"/>
  <p:tag name="ANNOTATION_SLIDE_WIDTH_4" val="960"/>
  <p:tag name="ANNOTATION_SCALE_4" val="100"/>
  <p:tag name="ANNOTATION_TOP_5" val="443.6667"/>
  <p:tag name="ANNOTATION_LEFT_5" val="214.8333"/>
  <p:tag name="ANNOTATION_HEIGHT_5" val="185.8333"/>
  <p:tag name="ANNOTATION_WIDTH_5" val="186.3333"/>
  <p:tag name="ANNOTATION_START_5" val="5.9"/>
  <p:tag name="ANNOTATION_END_5" val="8.3"/>
  <p:tag name="ANNOTATION_SLIDE_HEIGHT_5" val="720"/>
  <p:tag name="ANNOTATION_SLIDE_WIDTH_5" val="960"/>
  <p:tag name="ANNOTATION_SCALE_5" val="100"/>
  <p:tag name="ANNOTATION_TOP_6" val="431.3333"/>
  <p:tag name="ANNOTATION_LEFT_6" val="575"/>
  <p:tag name="ANNOTATION_HEIGHT_6" val="185.8333"/>
  <p:tag name="ANNOTATION_WIDTH_6" val="186.3333"/>
  <p:tag name="ANNOTATION_START_6" val="8.3"/>
  <p:tag name="ANNOTATION_END_6" val="9"/>
  <p:tag name="ANNOTATION_SLIDE_HEIGHT_6" val="720"/>
  <p:tag name="ANNOTATION_SLIDE_WIDTH_6" val="960"/>
  <p:tag name="ANNOTATION_SCALE_6" val="100"/>
  <p:tag name="ANNOTATION_TOP_7" val="431.3333"/>
  <p:tag name="ANNOTATION_LEFT_7" val="575"/>
  <p:tag name="ANNOTATION_HEIGHT_7" val="185.8333"/>
  <p:tag name="ANNOTATION_WIDTH_7" val="186.3333"/>
  <p:tag name="ANNOTATION_START_7" val="9"/>
  <p:tag name="ANNOTATION_END_7" val="-1"/>
  <p:tag name="ANNOTATION_SLIDE_HEIGHT_7" val="720"/>
  <p:tag name="ANNOTATION_SLIDE_WIDTH_7" val="960"/>
  <p:tag name="ANNOTATION_SCALE_7" val="100"/>
  <p:tag name="AUDIO_ID" val="339"/>
  <p:tag name="ARTICULATE_AUDIO_RECORDED" val="1"/>
  <p:tag name="ELAPSEDTIME" val="18"/>
  <p:tag name="ANNOTATION_TYPE_1" val="0"/>
  <p:tag name="ANNOTATION_START_1" val="4.4"/>
  <p:tag name="ANNOTATION_END_1" val="8.9"/>
  <p:tag name="ANNOTATION_TOP_1" val="427"/>
  <p:tag name="ANNOTATION_LEFT_1" val="570"/>
  <p:tag name="ANNOTATION_WIDTH_1" val="134"/>
  <p:tag name="ANNOTATION_HEIGHT_1" val="134"/>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8.9"/>
  <p:tag name="ANNOTATION_END_2" val="14.4"/>
  <p:tag name="ANNOTATION_TOP_2" val="438"/>
  <p:tag name="ANNOTATION_LEFT_2" val="212"/>
  <p:tag name="ANNOTATION_WIDTH_2" val="134"/>
  <p:tag name="ANNOTATION_HEIGHT_2" val="134"/>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COUNT" val="2"/>
  <p:tag name="ARTICULATE_USED_LAYOUT" val="6"/>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DS1oj4vA_files\slide0001_image001.png"/>
</p:tagLst>
</file>

<file path=ppt/tags/tag3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V7t8QOFv_files\slide0001_image001.png"/>
</p:tagLst>
</file>

<file path=ppt/tags/tag3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Tne4SJuA_files\slide0001_image001.png"/>
</p:tagLst>
</file>

<file path=ppt/tags/tag32.xml><?xml version="1.0" encoding="utf-8"?>
<p:tagLst xmlns:a="http://schemas.openxmlformats.org/drawingml/2006/main" xmlns:r="http://schemas.openxmlformats.org/officeDocument/2006/relationships" xmlns:p="http://schemas.openxmlformats.org/presentationml/2006/main">
  <p:tag name="BULLET_1" val="8226"/>
</p:tagLst>
</file>

<file path=ppt/tags/tag33.xml><?xml version="1.0" encoding="utf-8"?>
<p:tagLst xmlns:a="http://schemas.openxmlformats.org/drawingml/2006/main" xmlns:r="http://schemas.openxmlformats.org/officeDocument/2006/relationships" xmlns:p="http://schemas.openxmlformats.org/presentationml/2006/main">
  <p:tag name="ARTICULATE_SLIDE_GUID" val="a416944d-34cf-4883-bbb3-fd9cb2cc079c"/>
  <p:tag name="ARTICULATE_PLAYLIST_ID" val="-1"/>
  <p:tag name="ARTICULATE_SLIDE_NAV" val="11"/>
  <p:tag name="ARTICULATE_TITLE_TAG" val="NUCAPS in the AWIPS menu (WFO)"/>
  <p:tag name="ANNOTATION_TYPE_1" val="0"/>
  <p:tag name="ANNOTATION_START_1" val="3.4"/>
  <p:tag name="ANNOTATION_END_1" val="6.3"/>
  <p:tag name="ANNOTATION_TOP_1" val="45"/>
  <p:tag name="ANNOTATION_LEFT_1" val="328"/>
  <p:tag name="ANNOTATION_WIDTH_1" val="186"/>
  <p:tag name="ANNOTATION_HEIGHT_1" val="186"/>
  <p:tag name="ANNOTATION_ANIMATION_1" val="3"/>
  <p:tag name="ANNOTATION_ROTATION_1" val="18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6.3"/>
  <p:tag name="ANNOTATION_END_2" val="8.5"/>
  <p:tag name="ANNOTATION_TOP_2" val="287"/>
  <p:tag name="ANNOTATION_LEFT_2" val="503"/>
  <p:tag name="ANNOTATION_WIDTH_2" val="186"/>
  <p:tag name="ANNOTATION_HEIGHT_2" val="186"/>
  <p:tag name="ANNOTATION_ANIMATION_2" val="3"/>
  <p:tag name="ANNOTATION_ROTATION_2" val="18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8.5"/>
  <p:tag name="ANNOTATION_TOP_3" val="352"/>
  <p:tag name="ANNOTATION_LEFT_3" val="659"/>
  <p:tag name="ANNOTATION_WIDTH_3" val="186"/>
  <p:tag name="ANNOTATION_HEIGHT_3" val="186"/>
  <p:tag name="ANNOTATION_ANIMATION_3" val="3"/>
  <p:tag name="ANNOTATION_ROTATION_3" val="18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COUNT" val="0"/>
  <p:tag name="AUDIO_ID" val="376"/>
  <p:tag name="ARTICULATE_AUDIO_RECORDED" val="1"/>
  <p:tag name="ELAPSEDTIME" val="10.6"/>
  <p:tag name="ARTICULATE_USED_LAYOUT" val="8"/>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BULLET_2" val="8226"/>
  <p:tag name="BULLET_1" val="8226"/>
  <p:tag name="MARGIN_1" val="0"/>
  <p:tag name="MARGIN_2" val="36"/>
  <p:tag name="MARGIN_3" val="72"/>
  <p:tag name="MARGIN_4" val="108"/>
  <p:tag name="MARGIN_5" val="144"/>
  <p:tag name="FONT_SIZE" val="12"/>
</p:tagLst>
</file>

<file path=ppt/tags/tag35.xml><?xml version="1.0" encoding="utf-8"?>
<p:tagLst xmlns:a="http://schemas.openxmlformats.org/drawingml/2006/main" xmlns:r="http://schemas.openxmlformats.org/officeDocument/2006/relationships" xmlns:p="http://schemas.openxmlformats.org/presentationml/2006/main">
  <p:tag name="ARTICULATE_SLIDE_GUID" val="c3e47d2f-b08e-423f-a5e7-9ea534eeda23"/>
  <p:tag name="ARTICULATE_TITLE_TAG" val="NUCAPS in the AWIPS 2 menu"/>
  <p:tag name="ANNOTATION_TYPE_6" val="0"/>
  <p:tag name="ANNOTATION_START_6" val="16.7"/>
  <p:tag name="ANNOTATION_END_6" val="20.4"/>
  <p:tag name="ANNOTATION_TOP_6" val="383.7"/>
  <p:tag name="ANNOTATION_LEFT_6" val="437.4"/>
  <p:tag name="ANNOTATION_WIDTH_6" val="111.8"/>
  <p:tag name="ANNOTATION_HEIGHT_6" val="111.5"/>
  <p:tag name="ANNOTATION_ANIMATION_6" val="3"/>
  <p:tag name="ANNOTATION_ROTATION_6" val="9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1" val="0"/>
  <p:tag name="ANNOTATION_ANIMATION_1" val="3"/>
  <p:tag name="ANNOTATION_ROTATION_1" val="90"/>
  <p:tag name="ANNOTATION_SUB_TYPE_1" val="2"/>
  <p:tag name="ANNOTATION_LOOP_COUNT_1" val="1"/>
  <p:tag name="ANNOTATION_BOX_RADIUS_1" val="0"/>
  <p:tag name="ANNOTATION_BORDER_ALPHA_1" val="100"/>
  <p:tag name="ANNOTATION_BORDER_COLOR_1" val="16777215"/>
  <p:tag name="ANNOTATION_FILL_COLOR_1" val="683492"/>
  <p:tag name="ANNOTATION_FILL_ALPHA_1" val="100"/>
  <p:tag name="ANNOTATION_BORDER_WIDTH_1" val="2"/>
  <p:tag name="ANNOTATION_TYPE_2" val="0"/>
  <p:tag name="ANNOTATION_ANIMATION_2" val="3"/>
  <p:tag name="ANNOTATION_ROTATION_2" val="90"/>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0"/>
  <p:tag name="ANNOTATION_ANIMATION_3" val="3"/>
  <p:tag name="ANNOTATION_ROTATION_3" val="9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9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9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COUNT" val="5"/>
  <p:tag name="ARTICULATE_PLAYLIST_ID" val="-1"/>
  <p:tag name="ARTICULATE_SLIDE_NAV" val="12"/>
  <p:tag name="ANNOTATION_TOP_1" val="703.8333"/>
  <p:tag name="ANNOTATION_LEFT_1" val="835.8333"/>
  <p:tag name="ANNOTATION_HEIGHT_1" val="185.8333"/>
  <p:tag name="ANNOTATION_WIDTH_1" val="186.3333"/>
  <p:tag name="ANNOTATION_START_1" val="10.6"/>
  <p:tag name="ANNOTATION_END_1" val="11.2"/>
  <p:tag name="ANNOTATION_SLIDE_HEIGHT_1" val="720"/>
  <p:tag name="ANNOTATION_SLIDE_WIDTH_1" val="960"/>
  <p:tag name="ANNOTATION_SCALE_1" val="100"/>
  <p:tag name="ANNOTATION_TOP_2" val="703.8333"/>
  <p:tag name="ANNOTATION_LEFT_2" val="835.8333"/>
  <p:tag name="ANNOTATION_HEIGHT_2" val="185.8333"/>
  <p:tag name="ANNOTATION_WIDTH_2" val="186.3333"/>
  <p:tag name="ANNOTATION_START_2" val="11.2"/>
  <p:tag name="ANNOTATION_END_2" val="12.8"/>
  <p:tag name="ANNOTATION_SLIDE_HEIGHT_2" val="720"/>
  <p:tag name="ANNOTATION_SLIDE_WIDTH_2" val="960"/>
  <p:tag name="ANNOTATION_SCALE_2" val="100"/>
  <p:tag name="ANNOTATION_TOP_3" val="608.5"/>
  <p:tag name="ANNOTATION_LEFT_3" val="161.5"/>
  <p:tag name="ANNOTATION_HEIGHT_3" val="185.8333"/>
  <p:tag name="ANNOTATION_WIDTH_3" val="186.3333"/>
  <p:tag name="ANNOTATION_START_3" val="12.8"/>
  <p:tag name="ANNOTATION_END_3" val="13.4"/>
  <p:tag name="ANNOTATION_SLIDE_HEIGHT_3" val="720"/>
  <p:tag name="ANNOTATION_SLIDE_WIDTH_3" val="960"/>
  <p:tag name="ANNOTATION_SCALE_3" val="100"/>
  <p:tag name="ANNOTATION_TOP_4" val="608.5"/>
  <p:tag name="ANNOTATION_LEFT_4" val="161.5"/>
  <p:tag name="ANNOTATION_HEIGHT_4" val="185.8333"/>
  <p:tag name="ANNOTATION_WIDTH_4" val="186.3333"/>
  <p:tag name="ANNOTATION_START_4" val="13.4"/>
  <p:tag name="ANNOTATION_END_4" val="13.9"/>
  <p:tag name="ANNOTATION_SLIDE_HEIGHT_4" val="720"/>
  <p:tag name="ANNOTATION_SLIDE_WIDTH_4" val="960"/>
  <p:tag name="ANNOTATION_SCALE_4" val="100"/>
  <p:tag name="ANNOTATION_TOP_5" val="608.5"/>
  <p:tag name="ANNOTATION_LEFT_5" val="161.5"/>
  <p:tag name="ANNOTATION_HEIGHT_5" val="185.8333"/>
  <p:tag name="ANNOTATION_WIDTH_5" val="186.3333"/>
  <p:tag name="ANNOTATION_START_5" val="13.9"/>
  <p:tag name="ANNOTATION_END_5" val="-1"/>
  <p:tag name="ANNOTATION_SLIDE_HEIGHT_5" val="720"/>
  <p:tag name="ANNOTATION_SLIDE_WIDTH_5" val="960"/>
  <p:tag name="ANNOTATION_SCALE_5" val="100"/>
  <p:tag name="AUDIO_ID" val="293"/>
  <p:tag name="ARTICULATE_AUDIO_RECORDED" val="1"/>
  <p:tag name="ELAPSEDTIME" val="17.3"/>
  <p:tag name="ARTICULATE_USED_LAYOUT" val="8"/>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37.xml><?xml version="1.0" encoding="utf-8"?>
<p:tagLst xmlns:a="http://schemas.openxmlformats.org/drawingml/2006/main" xmlns:r="http://schemas.openxmlformats.org/officeDocument/2006/relationships" xmlns:p="http://schemas.openxmlformats.org/presentationml/2006/main">
  <p:tag name="ANNOTATION_TYPE_1" val="0"/>
  <p:tag name="ANNOTATION_ANIMATION_1" val="3"/>
  <p:tag name="ANNOTATION_ROTATION_1" val="180"/>
  <p:tag name="ANNOTATION_SUB_TYPE_1" val="2"/>
  <p:tag name="ANNOTATION_LOOP_COUNT_1" val="1"/>
  <p:tag name="ANNOTATION_BOX_RADIUS_1" val="0"/>
  <p:tag name="ANNOTATION_BORDER_ALPHA_1" val="100"/>
  <p:tag name="ANNOTATION_BORDER_COLOR_1" val="16777215"/>
  <p:tag name="ANNOTATION_FILL_COLOR_1" val="683492"/>
  <p:tag name="ANNOTATION_FILL_ALPHA_1" val="100"/>
  <p:tag name="ANNOTATION_BORDER_WIDTH_1" val="2"/>
  <p:tag name="ANNOTATION_TYPE_2" val="0"/>
  <p:tag name="ANNOTATION_ANIMATION_2" val="3"/>
  <p:tag name="ANNOTATION_ROTATION_2" val="180"/>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0"/>
  <p:tag name="ANNOTATION_ANIMATION_3" val="3"/>
  <p:tag name="ANNOTATION_ROTATION_3" val="18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18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18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COUNT" val="5"/>
  <p:tag name="ARTICULATE_TITLE_TAG" val="NUCAPS Sounding Points on a Visible Image"/>
  <p:tag name="ARTICULATE_SLIDE_GUID" val="ca680eab-778f-4992-9a54-5f42b19162e5"/>
  <p:tag name="ARTICULATE_PLAYLIST_ID" val="-1"/>
  <p:tag name="ARTICULATE_SLIDE_NAV" val="13"/>
  <p:tag name="ANNOTATION_TOP_1" val="157.3333"/>
  <p:tag name="ANNOTATION_LEFT_1" val="703"/>
  <p:tag name="ANNOTATION_HEIGHT_1" val="185.8333"/>
  <p:tag name="ANNOTATION_WIDTH_1" val="186.3333"/>
  <p:tag name="ANNOTATION_START_1" val="1.4"/>
  <p:tag name="ANNOTATION_END_1" val="2.6"/>
  <p:tag name="ANNOTATION_SLIDE_HEIGHT_1" val="720"/>
  <p:tag name="ANNOTATION_SLIDE_WIDTH_1" val="960"/>
  <p:tag name="ANNOTATION_SCALE_1" val="100"/>
  <p:tag name="ANNOTATION_TOP_2" val="386.6667"/>
  <p:tag name="ANNOTATION_LEFT_2" val="742.6667"/>
  <p:tag name="ANNOTATION_HEIGHT_2" val="185.8333"/>
  <p:tag name="ANNOTATION_WIDTH_2" val="186.3333"/>
  <p:tag name="ANNOTATION_START_2" val="2.6"/>
  <p:tag name="ANNOTATION_END_2" val="4.7"/>
  <p:tag name="ANNOTATION_SLIDE_HEIGHT_2" val="720"/>
  <p:tag name="ANNOTATION_SLIDE_WIDTH_2" val="960"/>
  <p:tag name="ANNOTATION_SCALE_2" val="100"/>
  <p:tag name="ANNOTATION_TOP_3" val="711.3333"/>
  <p:tag name="ANNOTATION_LEFT_3" val="789.8333"/>
  <p:tag name="ANNOTATION_HEIGHT_3" val="185.8333"/>
  <p:tag name="ANNOTATION_WIDTH_3" val="186.3333"/>
  <p:tag name="ANNOTATION_START_3" val="4.7"/>
  <p:tag name="ANNOTATION_END_3" val="11.3"/>
  <p:tag name="ANNOTATION_SLIDE_HEIGHT_3" val="720"/>
  <p:tag name="ANNOTATION_SLIDE_WIDTH_3" val="960"/>
  <p:tag name="ANNOTATION_SCALE_3" val="100"/>
  <p:tag name="ANNOTATION_TOP_4" val="374.3333"/>
  <p:tag name="ANNOTATION_LEFT_4" val="655.6666"/>
  <p:tag name="ANNOTATION_HEIGHT_4" val="185.8333"/>
  <p:tag name="ANNOTATION_WIDTH_4" val="186.3333"/>
  <p:tag name="ANNOTATION_START_4" val="11.3"/>
  <p:tag name="ANNOTATION_END_4" val="12.3"/>
  <p:tag name="ANNOTATION_SLIDE_HEIGHT_4" val="720"/>
  <p:tag name="ANNOTATION_SLIDE_WIDTH_4" val="960"/>
  <p:tag name="ANNOTATION_SCALE_4" val="100"/>
  <p:tag name="ANNOTATION_TOP_5" val="374.3333"/>
  <p:tag name="ANNOTATION_LEFT_5" val="655.6666"/>
  <p:tag name="ANNOTATION_HEIGHT_5" val="185.8333"/>
  <p:tag name="ANNOTATION_WIDTH_5" val="186.3333"/>
  <p:tag name="ANNOTATION_START_5" val="12.3"/>
  <p:tag name="ANNOTATION_END_5" val="-1"/>
  <p:tag name="ANNOTATION_SLIDE_HEIGHT_5" val="720"/>
  <p:tag name="ANNOTATION_SLIDE_WIDTH_5" val="960"/>
  <p:tag name="ANNOTATION_SCALE_5" val="100"/>
  <p:tag name="AUDIO_ID" val="343"/>
  <p:tag name="ARTICULATE_AUDIO_RECORDED" val="1"/>
  <p:tag name="ELAPSEDTIME" val="6.1"/>
  <p:tag name="ARTICULATE_USED_LAYOUT" val="8"/>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Ow2xJlwG_files\slide0001_image001.png"/>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GUID" val="576cfcce-fe75-4fc4-9b2e-78c5094418cd"/>
  <p:tag name="ARTICULATE_TITLE_TAG" val="Third point to look at (cloudy)"/>
  <p:tag name="ANNOTATION_TYPE_2" val="0"/>
  <p:tag name="ANNOTATION_ANIMATION_2" val="3"/>
  <p:tag name="ANNOTATION_ROTATION_2" val="90"/>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0"/>
  <p:tag name="ANNOTATION_ANIMATION_3" val="3"/>
  <p:tag name="ANNOTATION_ROTATION_3" val="9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RTICULATE_PLAYLIST_ID" val="-1"/>
  <p:tag name="ARTICULATE_SLIDE_NAV" val="15"/>
  <p:tag name="ANNOTATION_TOP_2" val="338.3333"/>
  <p:tag name="ANNOTATION_LEFT_2" val="314.1667"/>
  <p:tag name="ANNOTATION_HEIGHT_2" val="185.8333"/>
  <p:tag name="ANNOTATION_WIDTH_2" val="186.3333"/>
  <p:tag name="ANNOTATION_START_2" val="5"/>
  <p:tag name="ANNOTATION_END_2" val="6.9"/>
  <p:tag name="ANNOTATION_SLIDE_HEIGHT_2" val="720"/>
  <p:tag name="ANNOTATION_SLIDE_WIDTH_2" val="960"/>
  <p:tag name="ANNOTATION_SCALE_2" val="100"/>
  <p:tag name="ANNOTATION_TOP_3" val="308.5"/>
  <p:tag name="ANNOTATION_LEFT_3" val="171.3333"/>
  <p:tag name="ANNOTATION_HEIGHT_3" val="185.8333"/>
  <p:tag name="ANNOTATION_WIDTH_3" val="186.3333"/>
  <p:tag name="ANNOTATION_START_3" val="6.9"/>
  <p:tag name="ANNOTATION_END_3" val="-1"/>
  <p:tag name="ANNOTATION_SLIDE_HEIGHT_3" val="720"/>
  <p:tag name="ANNOTATION_SLIDE_WIDTH_3" val="960"/>
  <p:tag name="ANNOTATION_SCALE_3" val="100"/>
  <p:tag name="AUDIO_ID" val="355"/>
  <p:tag name="ARTICULATE_AUDIO_RECORDED" val="1"/>
  <p:tag name="ELAPSEDTIME" val="4.1"/>
  <p:tag name="ANNOTATION_TYPE_1" val="0"/>
  <p:tag name="ANNOTATION_START_1" val="2.0"/>
  <p:tag name="ANNOTATION_TOP_1" val="243"/>
  <p:tag name="ANNOTATION_LEFT_1" val="186"/>
  <p:tag name="ANNOTATION_WIDTH_1" val="134"/>
  <p:tag name="ANNOTATION_HEIGHT_1" val="134"/>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COUNT" val="0"/>
  <p:tag name="ARTICULATE_USED_LAYOUT" val="8"/>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ot02atKL_files\slide0001_image002.png"/>
</p:tagLst>
</file>

<file path=ppt/tags/tag50.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51.xml><?xml version="1.0" encoding="utf-8"?>
<p:tagLst xmlns:a="http://schemas.openxmlformats.org/drawingml/2006/main" xmlns:r="http://schemas.openxmlformats.org/officeDocument/2006/relationships" xmlns:p="http://schemas.openxmlformats.org/presentationml/2006/main">
  <p:tag name="ANNOTATION_TYPE_10" val="0"/>
  <p:tag name="ANNOTATION_START_10" val="15.7"/>
  <p:tag name="ANNOTATION_TOP_10" val="255.0"/>
  <p:tag name="ANNOTATION_LEFT_10" val="473.2"/>
  <p:tag name="ANNOTATION_WIDTH_10" val="111.8"/>
  <p:tag name="ANNOTATION_HEIGHT_10" val="111.5"/>
  <p:tag name="ANNOTATION_ANIMATION_10" val="3"/>
  <p:tag name="ANNOTATION_ROTATION_10" val="27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7" val="0"/>
  <p:tag name="ANNOTATION_ANIMATION_7" val="3"/>
  <p:tag name="ANNOTATION_ROTATION_7" val="0"/>
  <p:tag name="ANNOTATION_SUB_TYPE_7" val="2"/>
  <p:tag name="ANNOTATION_LOOP_COUNT_7" val="1"/>
  <p:tag name="ANNOTATION_BOX_RADIUS_7" val="0"/>
  <p:tag name="ANNOTATION_BORDER_ALPHA_7" val="100"/>
  <p:tag name="ANNOTATION_BORDER_COLOR_7" val="16777215"/>
  <p:tag name="ANNOTATION_FILL_COLOR_7" val="683492"/>
  <p:tag name="ANNOTATION_FILL_ALPHA_7" val="100"/>
  <p:tag name="ANNOTATION_BORDER_WIDTH_7" val="2"/>
  <p:tag name="ANNOTATION_TYPE_8" val="0"/>
  <p:tag name="ANNOTATION_ANIMATION_8" val="3"/>
  <p:tag name="ANNOTATION_ROTATION_8" val="0"/>
  <p:tag name="ANNOTATION_SUB_TYPE_8" val="2"/>
  <p:tag name="ANNOTATION_LOOP_COUNT_8" val="1"/>
  <p:tag name="ANNOTATION_BOX_RADIUS_8" val="0"/>
  <p:tag name="ANNOTATION_BORDER_ALPHA_8" val="100"/>
  <p:tag name="ANNOTATION_BORDER_COLOR_8" val="16777215"/>
  <p:tag name="ANNOTATION_FILL_COLOR_8" val="683492"/>
  <p:tag name="ANNOTATION_FILL_ALPHA_8" val="100"/>
  <p:tag name="ANNOTATION_BORDER_WIDTH_8" val="2"/>
  <p:tag name="ANNOTATION_TYPE_9" val="0"/>
  <p:tag name="ANNOTATION_ANIMATION_9" val="3"/>
  <p:tag name="ANNOTATION_ROTATION_9" val="0"/>
  <p:tag name="ANNOTATION_SUB_TYPE_9" val="2"/>
  <p:tag name="ANNOTATION_LOOP_COUNT_9" val="1"/>
  <p:tag name="ANNOTATION_BOX_RADIUS_9" val="0"/>
  <p:tag name="ANNOTATION_BORDER_ALPHA_9" val="100"/>
  <p:tag name="ANNOTATION_BORDER_COLOR_9" val="16777215"/>
  <p:tag name="ANNOTATION_FILL_COLOR_9" val="683492"/>
  <p:tag name="ANNOTATION_FILL_ALPHA_9" val="100"/>
  <p:tag name="ANNOTATION_BORDER_WIDTH_9" val="2"/>
  <p:tag name="ARTICULATE_TITLE_TAG" val="Four Consecutive Plots"/>
  <p:tag name="ARTICULATE_SLIDE_GUID" val="58ccd00e-f656-44bb-9349-42d340f15a66"/>
  <p:tag name="ARTICULATE_PLAYLIST_ID" val="-1"/>
  <p:tag name="ARTICULATE_SLIDE_NAV" val="18"/>
  <p:tag name="ANNOTATION_TOP_7" val="494.5"/>
  <p:tag name="ANNOTATION_LEFT_7" val="775"/>
  <p:tag name="ANNOTATION_HEIGHT_7" val="185.8333"/>
  <p:tag name="ANNOTATION_WIDTH_7" val="186.3333"/>
  <p:tag name="ANNOTATION_START_7" val="9.3"/>
  <p:tag name="ANNOTATION_END_7" val="10.6"/>
  <p:tag name="ANNOTATION_SLIDE_HEIGHT_7" val="720"/>
  <p:tag name="ANNOTATION_SLIDE_WIDTH_7" val="960"/>
  <p:tag name="ANNOTATION_SCALE_7" val="100"/>
  <p:tag name="ANNOTATION_TOP_8" val="463.5"/>
  <p:tag name="ANNOTATION_LEFT_8" val="452"/>
  <p:tag name="ANNOTATION_HEIGHT_8" val="185.8333"/>
  <p:tag name="ANNOTATION_WIDTH_8" val="186.3333"/>
  <p:tag name="ANNOTATION_START_8" val="10.6"/>
  <p:tag name="ANNOTATION_END_8" val="12.4"/>
  <p:tag name="ANNOTATION_SLIDE_HEIGHT_8" val="720"/>
  <p:tag name="ANNOTATION_SLIDE_WIDTH_8" val="960"/>
  <p:tag name="ANNOTATION_SCALE_8" val="100"/>
  <p:tag name="ANNOTATION_TOP_9" val="379.1667"/>
  <p:tag name="ANNOTATION_LEFT_9" val="156.5"/>
  <p:tag name="ANNOTATION_HEIGHT_9" val="185.8333"/>
  <p:tag name="ANNOTATION_WIDTH_9" val="186.3333"/>
  <p:tag name="ANNOTATION_START_9" val="12.4"/>
  <p:tag name="ANNOTATION_END_9" val="-1"/>
  <p:tag name="ANNOTATION_SLIDE_HEIGHT_9" val="720"/>
  <p:tag name="ANNOTATION_SLIDE_WIDTH_9" val="960"/>
  <p:tag name="ANNOTATION_SCALE_9" val="100"/>
  <p:tag name="AUDIO_ID" val="335"/>
  <p:tag name="ARTICULATE_AUDIO_RECORDED" val="1"/>
  <p:tag name="ELAPSEDTIME" val="16.3"/>
  <p:tag name="ANNOTATION_TYPE_1" val="0"/>
  <p:tag name="ANNOTATION_START_1" val="4.9"/>
  <p:tag name="ANNOTATION_END_1" val="5.9"/>
  <p:tag name="ANNOTATION_TOP_1" val="142"/>
  <p:tag name="ANNOTATION_LEFT_1" val="801"/>
  <p:tag name="ANNOTATION_WIDTH_1" val="134"/>
  <p:tag name="ANNOTATION_HEIGHT_1" val="134"/>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5.9"/>
  <p:tag name="ANNOTATION_END_2" val="7.0"/>
  <p:tag name="ANNOTATION_TOP_2" val="167"/>
  <p:tag name="ANNOTATION_LEFT_2" val="542"/>
  <p:tag name="ANNOTATION_WIDTH_2" val="134"/>
  <p:tag name="ANNOTATION_HEIGHT_2" val="134"/>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7.0"/>
  <p:tag name="ANNOTATION_END_3" val="8.8"/>
  <p:tag name="ANNOTATION_TOP_3" val="108"/>
  <p:tag name="ANNOTATION_LEFT_3" val="285"/>
  <p:tag name="ANNOTATION_WIDTH_3" val="134"/>
  <p:tag name="ANNOTATION_HEIGHT_3" val="134"/>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8.8"/>
  <p:tag name="ANNOTATION_END_4" val="10.2"/>
  <p:tag name="ANNOTATION_TOP_4" val="377"/>
  <p:tag name="ANNOTATION_LEFT_4" val="158"/>
  <p:tag name="ANNOTATION_WIDTH_4" val="134"/>
  <p:tag name="ANNOTATION_HEIGHT_4" val="134"/>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10.2"/>
  <p:tag name="ANNOTATION_END_5" val="11.6"/>
  <p:tag name="ANNOTATION_TOP_5" val="442"/>
  <p:tag name="ANNOTATION_LEFT_5" val="470"/>
  <p:tag name="ANNOTATION_WIDTH_5" val="134"/>
  <p:tag name="ANNOTATION_HEIGHT_5" val="134"/>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11.6"/>
  <p:tag name="ANNOTATION_END_6" val="14.0"/>
  <p:tag name="ANNOTATION_TOP_6" val="475"/>
  <p:tag name="ANNOTATION_LEFT_6" val="775"/>
  <p:tag name="ANNOTATION_WIDTH_6" val="134"/>
  <p:tag name="ANNOTATION_HEIGHT_6" val="134"/>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COUNT" val="6"/>
  <p:tag name="ARTICULATE_USED_LAYOUT" val="8"/>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32UKuoQ1_files\slide0001_image002.png"/>
</p:tagLst>
</file>

<file path=ppt/tags/tag53.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54.xml><?xml version="1.0" encoding="utf-8"?>
<p:tagLst xmlns:a="http://schemas.openxmlformats.org/drawingml/2006/main" xmlns:r="http://schemas.openxmlformats.org/officeDocument/2006/relationships" xmlns:p="http://schemas.openxmlformats.org/presentationml/2006/main">
  <p:tag name="ANNOTATION_COUNT" val="0"/>
  <p:tag name="AUDIO_ID" val="364"/>
  <p:tag name="ARTICULATE_AUDIO_RECORDED" val="1"/>
  <p:tag name="ELAPSEDTIME" val="7.6"/>
  <p:tag name="ARTICULATE_USED_LAYOUT" val="5"/>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UDIO_ID" val="365"/>
  <p:tag name="ARTICULATE_AUDIO_RECORDED" val="1"/>
  <p:tag name="ELAPSEDTIME" val="3"/>
  <p:tag name="ARTICULATE_TITLE_TAG" val="First:  1700 UTC imagery"/>
  <p:tag name="ARTICULATE_USED_LAYOUT" val="8"/>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UDIO_ID" val="367"/>
  <p:tag name="ARTICULATE_AUDIO_RECORDED" val="1"/>
  <p:tag name="ELAPSEDTIME" val="13.9"/>
  <p:tag name="ANNOTATION_TYPE_1" val="0"/>
  <p:tag name="ANNOTATION_START_1" val="3.1"/>
  <p:tag name="ANNOTATION_END_1" val="6.3"/>
  <p:tag name="ANNOTATION_TOP_1" val="281"/>
  <p:tag name="ANNOTATION_LEFT_1" val="756"/>
  <p:tag name="ANNOTATION_WIDTH_1" val="134"/>
  <p:tag name="ANNOTATION_HEIGHT_1" val="134"/>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8.6"/>
  <p:tag name="ANNOTATION_END_2" val="9.9"/>
  <p:tag name="ANNOTATION_TOP_2" val="556"/>
  <p:tag name="ANNOTATION_LEFT_2" val="157"/>
  <p:tag name="ANNOTATION_WIDTH_2" val="134"/>
  <p:tag name="ANNOTATION_HEIGHT_2" val="134"/>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9.9"/>
  <p:tag name="ANNOTATION_TOP_3" val="516"/>
  <p:tag name="ANNOTATION_LEFT_3" val="209"/>
  <p:tag name="ANNOTATION_WIDTH_3" val="134"/>
  <p:tag name="ANNOTATION_HEIGHT_3" val="134"/>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COUNT" val="3"/>
  <p:tag name="ARTICULATE_TITLE_TAG" val="Second:  1850 UTC imagery"/>
  <p:tag name="ARTICULATE_USED_LAYOUT" val="8"/>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NNOTATION_TYPE_6" val="0"/>
  <p:tag name="ANNOTATION_ANIMATION_6" val="3"/>
  <p:tag name="ANNOTATION_ROTATION_6" val="0"/>
  <p:tag name="ANNOTATION_SUB_TYPE_6" val="2"/>
  <p:tag name="ANNOTATION_LOOP_COUNT_6" val="1"/>
  <p:tag name="ANNOTATION_BOX_RADIUS_6" val="0"/>
  <p:tag name="ANNOTATION_BORDER_ALPHA_6" val="100"/>
  <p:tag name="ANNOTATION_BORDER_COLOR_6" val="16777215"/>
  <p:tag name="ANNOTATION_FILL_COLOR_6" val="683492"/>
  <p:tag name="ANNOTATION_FILL_ALPHA_6" val="100"/>
  <p:tag name="ANNOTATION_BORDER_WIDTH_6" val="2"/>
  <p:tag name="ANNOTATION_TYPE_7" val="0"/>
  <p:tag name="ANNOTATION_ANIMATION_7" val="3"/>
  <p:tag name="ANNOTATION_ROTATION_7" val="0"/>
  <p:tag name="ANNOTATION_SUB_TYPE_7" val="2"/>
  <p:tag name="ANNOTATION_LOOP_COUNT_7" val="1"/>
  <p:tag name="ANNOTATION_BOX_RADIUS_7" val="0"/>
  <p:tag name="ANNOTATION_BORDER_ALPHA_7" val="100"/>
  <p:tag name="ANNOTATION_BORDER_COLOR_7" val="16777215"/>
  <p:tag name="ANNOTATION_FILL_COLOR_7" val="683492"/>
  <p:tag name="ANNOTATION_FILL_ALPHA_7" val="100"/>
  <p:tag name="ANNOTATION_BORDER_WIDTH_7" val="2"/>
  <p:tag name="ANNOTATION_TYPE_8" val="0"/>
  <p:tag name="ANNOTATION_ANIMATION_8" val="3"/>
  <p:tag name="ANNOTATION_ROTATION_8" val="0"/>
  <p:tag name="ANNOTATION_SUB_TYPE_8" val="2"/>
  <p:tag name="ANNOTATION_LOOP_COUNT_8" val="1"/>
  <p:tag name="ANNOTATION_BOX_RADIUS_8" val="0"/>
  <p:tag name="ANNOTATION_BORDER_ALPHA_8" val="100"/>
  <p:tag name="ANNOTATION_BORDER_COLOR_8" val="16777215"/>
  <p:tag name="ANNOTATION_FILL_COLOR_8" val="683492"/>
  <p:tag name="ANNOTATION_FILL_ALPHA_8" val="100"/>
  <p:tag name="ANNOTATION_BORDER_WIDTH_8" val="2"/>
  <p:tag name="ANNOTATION_TYPE_9" val="0"/>
  <p:tag name="ANNOTATION_ANIMATION_9" val="3"/>
  <p:tag name="ANNOTATION_ROTATION_9" val="0"/>
  <p:tag name="ANNOTATION_SUB_TYPE_9" val="2"/>
  <p:tag name="ANNOTATION_LOOP_COUNT_9" val="1"/>
  <p:tag name="ANNOTATION_BOX_RADIUS_9" val="0"/>
  <p:tag name="ANNOTATION_BORDER_ALPHA_9" val="100"/>
  <p:tag name="ANNOTATION_BORDER_COLOR_9" val="16777215"/>
  <p:tag name="ANNOTATION_FILL_COLOR_9" val="683492"/>
  <p:tag name="ANNOTATION_FILL_ALPHA_9" val="100"/>
  <p:tag name="ANNOTATION_BORDER_WIDTH_9" val="2"/>
  <p:tag name="ANNOTATION_TYPE_10" val="0"/>
  <p:tag name="ANNOTATION_ANIMATION_10" val="3"/>
  <p:tag name="ANNOTATION_ROTATION_10" val="0"/>
  <p:tag name="ANNOTATION_SUB_TYPE_10" val="2"/>
  <p:tag name="ANNOTATION_LOOP_COUNT_10" val="1"/>
  <p:tag name="ANNOTATION_BOX_RADIUS_10" val="0"/>
  <p:tag name="ANNOTATION_BORDER_ALPHA_10" val="100"/>
  <p:tag name="ANNOTATION_BORDER_COLOR_10" val="16777215"/>
  <p:tag name="ANNOTATION_FILL_COLOR_10" val="683492"/>
  <p:tag name="ANNOTATION_FILL_ALPHA_10" val="100"/>
  <p:tag name="ANNOTATION_BORDER_WIDTH_10" val="2"/>
  <p:tag name="ANNOTATION_TYPE_11" val="0"/>
  <p:tag name="ANNOTATION_ANIMATION_11" val="3"/>
  <p:tag name="ANNOTATION_ROTATION_11" val="0"/>
  <p:tag name="ANNOTATION_SUB_TYPE_11" val="2"/>
  <p:tag name="ANNOTATION_LOOP_COUNT_11" val="1"/>
  <p:tag name="ANNOTATION_BOX_RADIUS_11" val="0"/>
  <p:tag name="ANNOTATION_BORDER_ALPHA_11" val="100"/>
  <p:tag name="ANNOTATION_BORDER_COLOR_11" val="16777215"/>
  <p:tag name="ANNOTATION_FILL_COLOR_11" val="683492"/>
  <p:tag name="ANNOTATION_FILL_ALPHA_11" val="100"/>
  <p:tag name="ANNOTATION_BORDER_WIDTH_11" val="2"/>
  <p:tag name="ANNOTATION_TYPE_12" val="0"/>
  <p:tag name="ANNOTATION_ANIMATION_12" val="3"/>
  <p:tag name="ANNOTATION_ROTATION_12" val="0"/>
  <p:tag name="ANNOTATION_SUB_TYPE_12" val="2"/>
  <p:tag name="ANNOTATION_LOOP_COUNT_12" val="1"/>
  <p:tag name="ANNOTATION_BOX_RADIUS_12" val="0"/>
  <p:tag name="ANNOTATION_BORDER_ALPHA_12" val="100"/>
  <p:tag name="ANNOTATION_BORDER_COLOR_12" val="16777215"/>
  <p:tag name="ANNOTATION_FILL_COLOR_12" val="683492"/>
  <p:tag name="ANNOTATION_FILL_ALPHA_12" val="100"/>
  <p:tag name="ANNOTATION_BORDER_WIDTH_12" val="2"/>
  <p:tag name="ANNOTATION_TYPE_13" val="0"/>
  <p:tag name="ANNOTATION_ANIMATION_13" val="3"/>
  <p:tag name="ANNOTATION_ROTATION_13" val="0"/>
  <p:tag name="ANNOTATION_SUB_TYPE_13" val="2"/>
  <p:tag name="ANNOTATION_LOOP_COUNT_13" val="1"/>
  <p:tag name="ANNOTATION_BOX_RADIUS_13" val="0"/>
  <p:tag name="ANNOTATION_BORDER_ALPHA_13" val="100"/>
  <p:tag name="ANNOTATION_BORDER_COLOR_13" val="16777215"/>
  <p:tag name="ANNOTATION_FILL_COLOR_13" val="683492"/>
  <p:tag name="ANNOTATION_FILL_ALPHA_13" val="100"/>
  <p:tag name="ANNOTATION_BORDER_WIDTH_13" val="2"/>
  <p:tag name="ARTICULATE_SLIDE_GUID" val="7056bf22-f3cc-4454-aa09-6676ca338f66"/>
  <p:tag name="ARTICULATE_PLAYLIST_ID" val="-1"/>
  <p:tag name="ARTICULATE_SLIDE_NAV" val="24"/>
  <p:tag name="ANNOTATION_TOP_6" val="167.3333"/>
  <p:tag name="ANNOTATION_LEFT_6" val="105.5"/>
  <p:tag name="ANNOTATION_HEIGHT_6" val="185.8333"/>
  <p:tag name="ANNOTATION_WIDTH_6" val="186.3333"/>
  <p:tag name="ANNOTATION_START_6" val="11.5"/>
  <p:tag name="ANNOTATION_END_6" val="-1"/>
  <p:tag name="ANNOTATION_SLIDE_HEIGHT_6" val="720"/>
  <p:tag name="ANNOTATION_SLIDE_WIDTH_6" val="960"/>
  <p:tag name="ANNOTATION_SCALE_6" val="100"/>
  <p:tag name="ANNOTATION_TOP_7" val="470.8333"/>
  <p:tag name="ANNOTATION_LEFT_7" val="775"/>
  <p:tag name="ANNOTATION_HEIGHT_7" val="185.8333"/>
  <p:tag name="ANNOTATION_WIDTH_7" val="186.3333"/>
  <p:tag name="ANNOTATION_START_7" val="15.5"/>
  <p:tag name="ANNOTATION_END_7" val="-1"/>
  <p:tag name="ANNOTATION_SLIDE_HEIGHT_7" val="720"/>
  <p:tag name="ANNOTATION_SLIDE_WIDTH_7" val="960"/>
  <p:tag name="ANNOTATION_SCALE_7" val="100"/>
  <p:tag name="ANNOTATION_TOP_8" val="470.8333"/>
  <p:tag name="ANNOTATION_LEFT_8" val="775"/>
  <p:tag name="ANNOTATION_HEIGHT_8" val="185.8333"/>
  <p:tag name="ANNOTATION_WIDTH_8" val="186.3333"/>
  <p:tag name="ANNOTATION_START_8" val="16.3"/>
  <p:tag name="ANNOTATION_END_8" val="-1"/>
  <p:tag name="ANNOTATION_SLIDE_HEIGHT_8" val="720"/>
  <p:tag name="ANNOTATION_SLIDE_WIDTH_8" val="960"/>
  <p:tag name="ANNOTATION_SCALE_8" val="100"/>
  <p:tag name="ANNOTATION_TOP_9" val="470.8333"/>
  <p:tag name="ANNOTATION_LEFT_9" val="775"/>
  <p:tag name="ANNOTATION_HEIGHT_9" val="185.8333"/>
  <p:tag name="ANNOTATION_WIDTH_9" val="186.3333"/>
  <p:tag name="ANNOTATION_START_9" val="16.9"/>
  <p:tag name="ANNOTATION_END_9" val="20.3"/>
  <p:tag name="ANNOTATION_SLIDE_HEIGHT_9" val="720"/>
  <p:tag name="ANNOTATION_SLIDE_WIDTH_9" val="960"/>
  <p:tag name="ANNOTATION_SCALE_9" val="100"/>
  <p:tag name="ANNOTATION_TOP_10" val="521.6667"/>
  <p:tag name="ANNOTATION_LEFT_10" val="54.66666"/>
  <p:tag name="ANNOTATION_HEIGHT_10" val="185.8333"/>
  <p:tag name="ANNOTATION_WIDTH_10" val="186.3333"/>
  <p:tag name="ANNOTATION_START_10" val="24"/>
  <p:tag name="ANNOTATION_END_10" val="-1"/>
  <p:tag name="ANNOTATION_SLIDE_HEIGHT_10" val="720"/>
  <p:tag name="ANNOTATION_SLIDE_WIDTH_10" val="960"/>
  <p:tag name="ANNOTATION_SCALE_10" val="100"/>
  <p:tag name="ANNOTATION_TOP_11" val="197"/>
  <p:tag name="ANNOTATION_LEFT_11" val="239.6667"/>
  <p:tag name="ANNOTATION_HEIGHT_11" val="185.8333"/>
  <p:tag name="ANNOTATION_WIDTH_11" val="186.3333"/>
  <p:tag name="ANNOTATION_START_11" val="26.8"/>
  <p:tag name="ANNOTATION_END_11" val="-1"/>
  <p:tag name="ANNOTATION_SLIDE_HEIGHT_11" val="720"/>
  <p:tag name="ANNOTATION_SLIDE_WIDTH_11" val="960"/>
  <p:tag name="ANNOTATION_SCALE_11" val="100"/>
  <p:tag name="ANNOTATION_TOP_12" val="197"/>
  <p:tag name="ANNOTATION_LEFT_12" val="239.6667"/>
  <p:tag name="ANNOTATION_HEIGHT_12" val="185.8333"/>
  <p:tag name="ANNOTATION_WIDTH_12" val="186.3333"/>
  <p:tag name="ANNOTATION_START_12" val="27.6"/>
  <p:tag name="ANNOTATION_END_12" val="-1"/>
  <p:tag name="ANNOTATION_SLIDE_HEIGHT_12" val="720"/>
  <p:tag name="ANNOTATION_SLIDE_WIDTH_12" val="960"/>
  <p:tag name="ANNOTATION_SCALE_12" val="100"/>
  <p:tag name="ANNOTATION_TOP_13" val="197"/>
  <p:tag name="ANNOTATION_LEFT_13" val="239.6667"/>
  <p:tag name="ANNOTATION_HEIGHT_13" val="185.8333"/>
  <p:tag name="ANNOTATION_WIDTH_13" val="186.3333"/>
  <p:tag name="ANNOTATION_START_13" val="28.4"/>
  <p:tag name="ANNOTATION_END_13" val="30.5"/>
  <p:tag name="ANNOTATION_SLIDE_HEIGHT_13" val="720"/>
  <p:tag name="ANNOTATION_SLIDE_WIDTH_13" val="960"/>
  <p:tag name="ANNOTATION_SCALE_13" val="100"/>
  <p:tag name="AUDIO_ID" val="363"/>
  <p:tag name="ARTICULATE_AUDIO_RECORDED" val="1"/>
  <p:tag name="ELAPSEDTIME" val="19.9"/>
  <p:tag name="ANNOTATION_TYPE_1" val="0"/>
  <p:tag name="ANNOTATION_START_1" val="4.4"/>
  <p:tag name="ANNOTATION_END_1" val="7.2"/>
  <p:tag name="ANNOTATION_TOP_1" val="98"/>
  <p:tag name="ANNOTATION_LEFT_1" val="841"/>
  <p:tag name="ANNOTATION_WIDTH_1" val="134"/>
  <p:tag name="ANNOTATION_HEIGHT_1" val="134"/>
  <p:tag name="ANNOTATION_ANIMATION_1" val="3"/>
  <p:tag name="ANNOTATION_ROTATION_1" val="18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7.2"/>
  <p:tag name="ANNOTATION_END_2" val="9.2"/>
  <p:tag name="ANNOTATION_TOP_2" val="259"/>
  <p:tag name="ANNOTATION_LEFT_2" val="408"/>
  <p:tag name="ANNOTATION_WIDTH_2" val="134"/>
  <p:tag name="ANNOTATION_HEIGHT_2" val="134"/>
  <p:tag name="ANNOTATION_ANIMATION_2" val="3"/>
  <p:tag name="ANNOTATION_ROTATION_2" val="18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9.2"/>
  <p:tag name="ANNOTATION_END_3" val="14.6"/>
  <p:tag name="ANNOTATION_TOP_3" val="467"/>
  <p:tag name="ANNOTATION_LEFT_3" val="434"/>
  <p:tag name="ANNOTATION_WIDTH_3" val="134"/>
  <p:tag name="ANNOTATION_HEIGHT_3" val="134"/>
  <p:tag name="ANNOTATION_ANIMATION_3" val="3"/>
  <p:tag name="ANNOTATION_ROTATION_3" val="18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14.6"/>
  <p:tag name="ANNOTATION_END_4" val="18.2"/>
  <p:tag name="ANNOTATION_TOP_4" val="464"/>
  <p:tag name="ANNOTATION_LEFT_4" val="865"/>
  <p:tag name="ANNOTATION_WIDTH_4" val="134"/>
  <p:tag name="ANNOTATION_HEIGHT_4" val="134"/>
  <p:tag name="ANNOTATION_ANIMATION_4" val="3"/>
  <p:tag name="ANNOTATION_ROTATION_4" val="18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18.2"/>
  <p:tag name="ANNOTATION_TOP_5" val="579"/>
  <p:tag name="ANNOTATION_LEFT_5" val="146"/>
  <p:tag name="ANNOTATION_WIDTH_5" val="134"/>
  <p:tag name="ANNOTATION_HEIGHT_5" val="134"/>
  <p:tag name="ANNOTATION_ANIMATION_5" val="3"/>
  <p:tag name="ANNOTATION_ROTATION_5" val="18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COUNT" val="5"/>
  <p:tag name="ARTICULATE_USED_LAYOUT" val="3"/>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IpV8xDRH_files\slide0001_image001.png"/>
</p:tagLst>
</file>

<file path=ppt/tags/tag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qgWMQRy5_files\slide0001_image001.png"/>
</p:tagLst>
</file>

<file path=ppt/tags/tag6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6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6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63.xml><?xml version="1.0" encoding="utf-8"?>
<p:tagLst xmlns:a="http://schemas.openxmlformats.org/drawingml/2006/main" xmlns:r="http://schemas.openxmlformats.org/officeDocument/2006/relationships" xmlns:p="http://schemas.openxmlformats.org/presentationml/2006/main">
  <p:tag name="ARTICULATE_TITLE_TAG" val="Editing graphically"/>
  <p:tag name="ARTICULATE_SLIDE_GUID" val="127eac5e-03b3-440a-84fe-91f6b6685cd7"/>
  <p:tag name="ANNOTATION_TYPE_4" val="2"/>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0"/>
  <p:tag name="ANNOTATION_ANIMATION_5" val="3"/>
  <p:tag name="ANNOTATION_ROTATION_5" val="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TYPE_6" val="0"/>
  <p:tag name="ANNOTATION_ANIMATION_6" val="3"/>
  <p:tag name="ANNOTATION_ROTATION_6" val="0"/>
  <p:tag name="ANNOTATION_SUB_TYPE_6" val="2"/>
  <p:tag name="ANNOTATION_LOOP_COUNT_6" val="1"/>
  <p:tag name="ANNOTATION_BOX_RADIUS_6" val="0"/>
  <p:tag name="ANNOTATION_BORDER_ALPHA_6" val="100"/>
  <p:tag name="ANNOTATION_BORDER_COLOR_6" val="16777215"/>
  <p:tag name="ANNOTATION_FILL_COLOR_6" val="683492"/>
  <p:tag name="ANNOTATION_FILL_ALPHA_6" val="100"/>
  <p:tag name="ANNOTATION_BORDER_WIDTH_6" val="2"/>
  <p:tag name="ANNOTATION_TYPE_7" val="0"/>
  <p:tag name="ANNOTATION_ANIMATION_7" val="3"/>
  <p:tag name="ANNOTATION_ROTATION_7" val="0"/>
  <p:tag name="ANNOTATION_SUB_TYPE_7" val="2"/>
  <p:tag name="ANNOTATION_LOOP_COUNT_7" val="1"/>
  <p:tag name="ANNOTATION_BOX_RADIUS_7" val="0"/>
  <p:tag name="ANNOTATION_BORDER_ALPHA_7" val="100"/>
  <p:tag name="ANNOTATION_BORDER_COLOR_7" val="16777215"/>
  <p:tag name="ANNOTATION_FILL_COLOR_7" val="683492"/>
  <p:tag name="ANNOTATION_FILL_ALPHA_7" val="100"/>
  <p:tag name="ANNOTATION_BORDER_WIDTH_7" val="2"/>
  <p:tag name="ARTICULATE_PLAYLIST_ID" val="-1"/>
  <p:tag name="ARTICULATE_SLIDE_NAV" val="29"/>
  <p:tag name="ANNOTATION_TOP_4" val="-62"/>
  <p:tag name="ANNOTATION_LEFT_4" val="-62.16666"/>
  <p:tag name="ANNOTATION_HEIGHT_4" val="844"/>
  <p:tag name="ANNOTATION_WIDTH_4" val="1084.167"/>
  <p:tag name="ANNOTATION_START_4" val="11"/>
  <p:tag name="ANNOTATION_END_4" val="13.7"/>
  <p:tag name="ANNOTATION_SLIDE_HEIGHT_4" val="720"/>
  <p:tag name="ANNOTATION_SLIDE_WIDTH_4" val="960"/>
  <p:tag name="ANNOTATION_TOP_5" val="394"/>
  <p:tag name="ANNOTATION_LEFT_5" val="688"/>
  <p:tag name="ANNOTATION_HEIGHT_5" val="185.8333"/>
  <p:tag name="ANNOTATION_WIDTH_5" val="186.3333"/>
  <p:tag name="ANNOTATION_START_5" val="13.7"/>
  <p:tag name="ANNOTATION_END_5" val="14.6"/>
  <p:tag name="ANNOTATION_SLIDE_HEIGHT_5" val="720"/>
  <p:tag name="ANNOTATION_SLIDE_WIDTH_5" val="960"/>
  <p:tag name="ANNOTATION_SCALE_5" val="100"/>
  <p:tag name="ANNOTATION_TOP_6" val="400.3333"/>
  <p:tag name="ANNOTATION_LEFT_6" val="719"/>
  <p:tag name="ANNOTATION_HEIGHT_6" val="185.8333"/>
  <p:tag name="ANNOTATION_WIDTH_6" val="186.3333"/>
  <p:tag name="ANNOTATION_START_6" val="14.6"/>
  <p:tag name="ANNOTATION_END_6" val="17"/>
  <p:tag name="ANNOTATION_SLIDE_HEIGHT_6" val="720"/>
  <p:tag name="ANNOTATION_SLIDE_WIDTH_6" val="960"/>
  <p:tag name="ANNOTATION_SCALE_6" val="100"/>
  <p:tag name="ANNOTATION_TOP_7" val="435"/>
  <p:tag name="ANNOTATION_LEFT_7" val="578.6667"/>
  <p:tag name="ANNOTATION_HEIGHT_7" val="185.8333"/>
  <p:tag name="ANNOTATION_WIDTH_7" val="186.3333"/>
  <p:tag name="ANNOTATION_START_7" val="17"/>
  <p:tag name="ANNOTATION_END_7" val="-1"/>
  <p:tag name="ANNOTATION_SLIDE_HEIGHT_7" val="720"/>
  <p:tag name="ANNOTATION_SLIDE_WIDTH_7" val="960"/>
  <p:tag name="ANNOTATION_SCALE_7" val="100"/>
  <p:tag name="AUDIO_ID" val="329"/>
  <p:tag name="ARTICULATE_AUDIO_RECORDED" val="1"/>
  <p:tag name="ELAPSEDTIME" val="11.4"/>
  <p:tag name="ANNOTATION_TYPE_1" val="0"/>
  <p:tag name="ANNOTATION_START_1" val="7.6"/>
  <p:tag name="ANNOTATION_END_1" val="9.1"/>
  <p:tag name="ANNOTATION_TOP_1" val="394"/>
  <p:tag name="ANNOTATION_LEFT_1" val="690"/>
  <p:tag name="ANNOTATION_WIDTH_1" val="134"/>
  <p:tag name="ANNOTATION_HEIGHT_1" val="134"/>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9.1"/>
  <p:tag name="ANNOTATION_END_2" val="10.6"/>
  <p:tag name="ANNOTATION_TOP_2" val="436"/>
  <p:tag name="ANNOTATION_LEFT_2" val="684"/>
  <p:tag name="ANNOTATION_WIDTH_2" val="134"/>
  <p:tag name="ANNOTATION_HEIGHT_2" val="134"/>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10.6"/>
  <p:tag name="ANNOTATION_TOP_3" val="390"/>
  <p:tag name="ANNOTATION_LEFT_3" val="715"/>
  <p:tag name="ANNOTATION_WIDTH_3" val="134"/>
  <p:tag name="ANNOTATION_HEIGHT_3" val="134"/>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COUNT" val="3"/>
  <p:tag name="ARTICULATE_USED_LAYOUT" val="2"/>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65.xml><?xml version="1.0" encoding="utf-8"?>
<p:tagLst xmlns:a="http://schemas.openxmlformats.org/drawingml/2006/main" xmlns:r="http://schemas.openxmlformats.org/officeDocument/2006/relationships" xmlns:p="http://schemas.openxmlformats.org/presentationml/2006/main">
  <p:tag name="ARTICULATE_TITLE_TAG" val="Sounding in NSharp Editor -- toggle Edit Graph to on"/>
  <p:tag name="ARTICULATE_SLIDE_GUID" val="f2a3209f-c82f-4fd2-a3f5-f4543b028e2a"/>
  <p:tag name="ANNOTATION_TYPE_6" val="0"/>
  <p:tag name="ANNOTATION_START_6" val="8.8"/>
  <p:tag name="ANNOTATION_TOP_6" val="342.8"/>
  <p:tag name="ANNOTATION_LEFT_6" val="368.8"/>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4" val="0"/>
  <p:tag name="ANNOTATION_ANIMATION_4" val="3"/>
  <p:tag name="ANNOTATION_ROTATION_4" val="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RTICULATE_PLAYLIST_ID" val="-1"/>
  <p:tag name="ARTICULATE_SLIDE_NAV" val="30"/>
  <p:tag name="ANNOTATION_TOP_4" val="572.5"/>
  <p:tag name="ANNOTATION_LEFT_4" val="616"/>
  <p:tag name="ANNOTATION_HEIGHT_4" val="185.8333"/>
  <p:tag name="ANNOTATION_WIDTH_4" val="186.3333"/>
  <p:tag name="ANNOTATION_START_4" val="11.3"/>
  <p:tag name="ANNOTATION_END_4" val="11.8"/>
  <p:tag name="ANNOTATION_SLIDE_HEIGHT_4" val="720"/>
  <p:tag name="ANNOTATION_SLIDE_WIDTH_4" val="960"/>
  <p:tag name="ANNOTATION_SCALE_4" val="100"/>
  <p:tag name="ANNOTATION_TOP_5" val="572.5"/>
  <p:tag name="ANNOTATION_LEFT_5" val="616"/>
  <p:tag name="ANNOTATION_HEIGHT_5" val="185.8333"/>
  <p:tag name="ANNOTATION_WIDTH_5" val="186.3333"/>
  <p:tag name="ANNOTATION_START_5" val="11.8"/>
  <p:tag name="ANNOTATION_END_5" val="-1"/>
  <p:tag name="ANNOTATION_SLIDE_HEIGHT_5" val="720"/>
  <p:tag name="ANNOTATION_SLIDE_WIDTH_5" val="960"/>
  <p:tag name="ANNOTATION_SCALE_5" val="100"/>
  <p:tag name="AUDIO_ID" val="330"/>
  <p:tag name="ARTICULATE_AUDIO_RECORDED" val="1"/>
  <p:tag name="ELAPSEDTIME" val="13.6"/>
  <p:tag name="ANNOTATION_TYPE_1" val="0"/>
  <p:tag name="ANNOTATION_START_1" val="3.9"/>
  <p:tag name="ANNOTATION_END_1" val="5.1"/>
  <p:tag name="ANNOTATION_TOP_1" val="379"/>
  <p:tag name="ANNOTATION_LEFT_1" val="459"/>
  <p:tag name="ANNOTATION_WIDTH_1" val="134"/>
  <p:tag name="ANNOTATION_HEIGHT_1" val="134"/>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5.1"/>
  <p:tag name="ANNOTATION_END_2" val="8.5"/>
  <p:tag name="ANNOTATION_TOP_2" val="379"/>
  <p:tag name="ANNOTATION_LEFT_2" val="536"/>
  <p:tag name="ANNOTATION_WIDTH_2" val="134"/>
  <p:tag name="ANNOTATION_HEIGHT_2" val="134"/>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12.2"/>
  <p:tag name="ANNOTATION_TOP_3" val="569"/>
  <p:tag name="ANNOTATION_LEFT_3" val="616"/>
  <p:tag name="ANNOTATION_WIDTH_3" val="134"/>
  <p:tag name="ANNOTATION_HEIGHT_3" val="134"/>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COUNT" val="3"/>
  <p:tag name="ARTICULATE_USED_LAYOUT" val="8"/>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6"/>
  <p:tag name="MARGIN_3" val="72"/>
  <p:tag name="MARGIN_4" val="108"/>
  <p:tag name="MARGIN_5" val="144"/>
  <p:tag name="FONT_SIZE" val="12"/>
</p:tagLst>
</file>

<file path=ppt/tags/tag67.xml><?xml version="1.0" encoding="utf-8"?>
<p:tagLst xmlns:a="http://schemas.openxmlformats.org/drawingml/2006/main" xmlns:r="http://schemas.openxmlformats.org/officeDocument/2006/relationships" xmlns:p="http://schemas.openxmlformats.org/presentationml/2006/main">
  <p:tag name="ANNOTATION_TYPE_2" val="0"/>
  <p:tag name="ANNOTATION_START_2" val="3.7"/>
  <p:tag name="ANNOTATION_END_2" val="5.2"/>
  <p:tag name="ANNOTATION_TOP_2" val="171.8"/>
  <p:tag name="ANNOTATION_LEFT_2" val="273.5"/>
  <p:tag name="ANNOTATION_WIDTH_2" val="111.8"/>
  <p:tag name="ANNOTATION_HEIGHT_2" val="111.5"/>
  <p:tag name="ANNOTATION_ANIMATION_2" val="3"/>
  <p:tag name="ANNOTATION_ROTATION_2" val="27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5.2"/>
  <p:tag name="ANNOTATION_END_3" val="6.7"/>
  <p:tag name="ANNOTATION_TOP_3" val="231.2"/>
  <p:tag name="ANNOTATION_LEFT_3" val="277.9"/>
  <p:tag name="ANNOTATION_WIDTH_3" val="111.8"/>
  <p:tag name="ANNOTATION_HEIGHT_3" val="111.5"/>
  <p:tag name="ANNOTATION_ANIMATION_3" val="3"/>
  <p:tag name="ANNOTATION_ROTATION_3" val="27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7"/>
  <p:tag name="ANNOTATION_END_4" val="8.2"/>
  <p:tag name="ANNOTATION_TOP_4" val="197.0"/>
  <p:tag name="ANNOTATION_LEFT_4" val="193.7"/>
  <p:tag name="ANNOTATION_WIDTH_4" val="111.8"/>
  <p:tag name="ANNOTATION_HEIGHT_4" val="111.5"/>
  <p:tag name="ANNOTATION_ANIMATION_4" val="3"/>
  <p:tag name="ANNOTATION_ROTATION_4" val="27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2"/>
  <p:tag name="ANNOTATION_TOP_5" val="52.8"/>
  <p:tag name="ANNOTATION_LEFT_5" val="199.7"/>
  <p:tag name="ANNOTATION_WIDTH_5" val="111.8"/>
  <p:tag name="ANNOTATION_HEIGHT_5" val="111.5"/>
  <p:tag name="ANNOTATION_ANIMATION_5" val="3"/>
  <p:tag name="ANNOTATION_ROTATION_5" val="27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RTICULATE_TITLE_TAG" val="Draggable Points appear...move them!"/>
  <p:tag name="ARTICULATE_SLIDE_GUID" val="8757c74f-87a2-46fc-b48a-e177d33059ee"/>
  <p:tag name="ANNOTATION_TYPE_1" val="1"/>
  <p:tag name="ANNOTATION_ANIMATION_1" val="5"/>
  <p:tag name="ANNOTATION_ROTATION_1" val="0"/>
  <p:tag name="ANNOTATION_SUB_TYPE_1" val="9"/>
  <p:tag name="ANNOTATION_LOOP_COUNT_1" val="1"/>
  <p:tag name="ANNOTATION_BOX_RADIUS_1" val="5"/>
  <p:tag name="ANNOTATION_SCALE_1" val="0"/>
  <p:tag name="ANNOTATION_BORDER_ALPHA_1" val="100"/>
  <p:tag name="ANNOTATION_BORDER_COLOR_1" val="0"/>
  <p:tag name="ANNOTATION_FILL_COLOR_1" val="65535"/>
  <p:tag name="ANNOTATION_FILL_ALPHA_1" val="100"/>
  <p:tag name="ANNOTATION_BORDER_WIDTH_1" val="2"/>
  <p:tag name="ANNOTATION_COUNT" val="1"/>
  <p:tag name="ARTICULATE_PLAYLIST_ID" val="-1"/>
  <p:tag name="ARTICULATE_SLIDE_NAV" val="31"/>
  <p:tag name="ANNOTATION_TOP_1" val="338.3333"/>
  <p:tag name="ANNOTATION_LEFT_1" val="352.6667"/>
  <p:tag name="ANNOTATION_HEIGHT_1" val="59.5"/>
  <p:tag name="ANNOTATION_WIDTH_1" val="285.6667"/>
  <p:tag name="ANNOTATION_START_1" val="2.2"/>
  <p:tag name="ANNOTATION_END_1" val="5.8"/>
  <p:tag name="ANNOTATION_SLIDE_HEIGHT_1" val="720"/>
  <p:tag name="ANNOTATION_SLIDE_WIDTH_1" val="960"/>
  <p:tag name="AUDIO_ID" val="331"/>
  <p:tag name="ARTICULATE_AUDIO_RECORDED" val="1"/>
  <p:tag name="ELAPSEDTIME" val="3.8"/>
  <p:tag name="ARTICULATE_USED_LAYOUT" val="8"/>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69.xml><?xml version="1.0" encoding="utf-8"?>
<p:tagLst xmlns:a="http://schemas.openxmlformats.org/drawingml/2006/main" xmlns:r="http://schemas.openxmlformats.org/officeDocument/2006/relationships" xmlns:p="http://schemas.openxmlformats.org/presentationml/2006/main">
  <p:tag name="ANNOTATION_TYPE_6" val="0"/>
  <p:tag name="ANNOTATION_START_6" val="15.4"/>
  <p:tag name="ANNOTATION_END_6" val="17.7"/>
  <p:tag name="ANNOTATION_TOP_6" val="202.2"/>
  <p:tag name="ANNOTATION_LEFT_6" val="298.8"/>
  <p:tag name="ANNOTATION_WIDTH_6" val="111.8"/>
  <p:tag name="ANNOTATION_HEIGHT_6" val="111.5"/>
  <p:tag name="ANNOTATION_ANIMATION_6" val="3"/>
  <p:tag name="ANNOTATION_ROTATION_6" val="180"/>
  <p:tag name="ANNOTATION_SUB_TYPE_6" val="1"/>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RTICULATE_TITLE_TAG" val="Are you satisfied with the new sounding?"/>
  <p:tag name="ARTICULATE_SLIDE_GUID" val="8c1cb8aa-3634-4d44-882c-955bc80f5005"/>
  <p:tag name="ANNOTATION_TYPE_2" val="0"/>
  <p:tag name="ANNOTATION_ANIMATION_2" val="3"/>
  <p:tag name="ANNOTATION_ROTATION_2" val="180"/>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0"/>
  <p:tag name="ANNOTATION_ANIMATION_3" val="3"/>
  <p:tag name="ANNOTATION_ROTATION_3" val="18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18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18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RTICULATE_PLAYLIST_ID" val="-1"/>
  <p:tag name="ARTICULATE_SLIDE_NAV" val="32"/>
  <p:tag name="ANNOTATION_TOP_2" val="380.5"/>
  <p:tag name="ANNOTATION_LEFT_2" val="589.8333"/>
  <p:tag name="ANNOTATION_HEIGHT_2" val="185.8333"/>
  <p:tag name="ANNOTATION_WIDTH_2" val="186.3333"/>
  <p:tag name="ANNOTATION_START_2" val="2.8"/>
  <p:tag name="ANNOTATION_END_2" val="3.6"/>
  <p:tag name="ANNOTATION_SLIDE_HEIGHT_2" val="720"/>
  <p:tag name="ANNOTATION_SLIDE_WIDTH_2" val="960"/>
  <p:tag name="ANNOTATION_SCALE_2" val="100"/>
  <p:tag name="ANNOTATION_TOP_3" val="380.5"/>
  <p:tag name="ANNOTATION_LEFT_3" val="589.8333"/>
  <p:tag name="ANNOTATION_HEIGHT_3" val="185.8333"/>
  <p:tag name="ANNOTATION_WIDTH_3" val="186.3333"/>
  <p:tag name="ANNOTATION_START_3" val="3.6"/>
  <p:tag name="ANNOTATION_END_3" val="9"/>
  <p:tag name="ANNOTATION_SLIDE_HEIGHT_3" val="720"/>
  <p:tag name="ANNOTATION_SLIDE_WIDTH_3" val="960"/>
  <p:tag name="ANNOTATION_SCALE_3" val="100"/>
  <p:tag name="ANNOTATION_TOP_4" val="353.1667"/>
  <p:tag name="ANNOTATION_LEFT_4" val="542.6667"/>
  <p:tag name="ANNOTATION_HEIGHT_4" val="185.8333"/>
  <p:tag name="ANNOTATION_WIDTH_4" val="186.3333"/>
  <p:tag name="ANNOTATION_START_4" val="9"/>
  <p:tag name="ANNOTATION_END_4" val="10.4"/>
  <p:tag name="ANNOTATION_SLIDE_HEIGHT_4" val="720"/>
  <p:tag name="ANNOTATION_SLIDE_WIDTH_4" val="960"/>
  <p:tag name="ANNOTATION_SCALE_4" val="100"/>
  <p:tag name="ANNOTATION_TOP_5" val="148.6667"/>
  <p:tag name="ANNOTATION_LEFT_5" val="547.6667"/>
  <p:tag name="ANNOTATION_HEIGHT_5" val="185.8333"/>
  <p:tag name="ANNOTATION_WIDTH_5" val="186.3333"/>
  <p:tag name="ANNOTATION_START_5" val="10.4"/>
  <p:tag name="ANNOTATION_END_5" val="12.3"/>
  <p:tag name="ANNOTATION_SLIDE_HEIGHT_5" val="720"/>
  <p:tag name="ANNOTATION_SLIDE_WIDTH_5" val="960"/>
  <p:tag name="ANNOTATION_SCALE_5" val="100"/>
  <p:tag name="AUDIO_ID" val="332"/>
  <p:tag name="ARTICULATE_AUDIO_RECORDED" val="1"/>
  <p:tag name="ELAPSEDTIME" val="8.9"/>
  <p:tag name="ANNOTATION_TYPE_1" val="0"/>
  <p:tag name="ANNOTATION_START_1" val="5.1"/>
  <p:tag name="ANNOTATION_TOP_1" val="570"/>
  <p:tag name="ANNOTATION_LEFT_1" val="139"/>
  <p:tag name="ANNOTATION_WIDTH_1" val="134"/>
  <p:tag name="ANNOTATION_HEIGHT_1" val="134"/>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COUNT" val="1"/>
  <p:tag name="ARTICULATE_USED_LAYOUT" val="8"/>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bZmJwGqu_files\slide0001_image001.png"/>
</p:tagLst>
</file>

<file path=ppt/tags/tag70.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GUID" val="6f9c91a3-9bdf-4b11-8fcb-079d22879c35"/>
  <p:tag name="ANNOTATION_TYPE_1" val="0"/>
  <p:tag name="ANNOTATION_ANIMATION_1" val="3"/>
  <p:tag name="ANNOTATION_ROTATION_1" val="315"/>
  <p:tag name="ANNOTATION_SUB_TYPE_1" val="2"/>
  <p:tag name="ANNOTATION_LOOP_COUNT_1" val="1"/>
  <p:tag name="ANNOTATION_BOX_RADIUS_1" val="0"/>
  <p:tag name="ANNOTATION_BORDER_ALPHA_1" val="100"/>
  <p:tag name="ANNOTATION_BORDER_COLOR_1" val="16777215"/>
  <p:tag name="ANNOTATION_FILL_COLOR_1" val="683492"/>
  <p:tag name="ANNOTATION_FILL_ALPHA_1" val="100"/>
  <p:tag name="ANNOTATION_BORDER_WIDTH_1" val="2"/>
  <p:tag name="ANNOTATION_TYPE_2" val="0"/>
  <p:tag name="ANNOTATION_ANIMATION_2" val="3"/>
  <p:tag name="ANNOTATION_ROTATION_2" val="315"/>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0"/>
  <p:tag name="ANNOTATION_ANIMATION_3" val="3"/>
  <p:tag name="ANNOTATION_ROTATION_3" val="315"/>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315"/>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315"/>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RTICULATE_PLAYLIST_ID" val="-1"/>
  <p:tag name="ARTICULATE_SLIDE_NAV" val="35"/>
  <p:tag name="ANNOTATION_TOP_1" val="637"/>
  <p:tag name="ANNOTATION_LEFT_1" val="448.3333"/>
  <p:tag name="ANNOTATION_HEIGHT_1" val="185.8333"/>
  <p:tag name="ANNOTATION_WIDTH_1" val="186.3333"/>
  <p:tag name="ANNOTATION_START_1" val="5"/>
  <p:tag name="ANNOTATION_END_1" val="5.7"/>
  <p:tag name="ANNOTATION_SLIDE_HEIGHT_1" val="720"/>
  <p:tag name="ANNOTATION_SLIDE_WIDTH_1" val="960"/>
  <p:tag name="ANNOTATION_SCALE_1" val="100"/>
  <p:tag name="ANNOTATION_TOP_2" val="637"/>
  <p:tag name="ANNOTATION_LEFT_2" val="448.3333"/>
  <p:tag name="ANNOTATION_HEIGHT_2" val="185.8333"/>
  <p:tag name="ANNOTATION_WIDTH_2" val="186.3333"/>
  <p:tag name="ANNOTATION_START_2" val="5.7"/>
  <p:tag name="ANNOTATION_END_2" val="6.5"/>
  <p:tag name="ANNOTATION_SLIDE_HEIGHT_2" val="720"/>
  <p:tag name="ANNOTATION_SLIDE_WIDTH_2" val="960"/>
  <p:tag name="ANNOTATION_SCALE_2" val="100"/>
  <p:tag name="ANNOTATION_TOP_3" val="637"/>
  <p:tag name="ANNOTATION_LEFT_3" val="448.3333"/>
  <p:tag name="ANNOTATION_HEIGHT_3" val="185.8333"/>
  <p:tag name="ANNOTATION_WIDTH_3" val="186.3333"/>
  <p:tag name="ANNOTATION_START_3" val="6.5"/>
  <p:tag name="ANNOTATION_END_3" val="9.2"/>
  <p:tag name="ANNOTATION_SLIDE_HEIGHT_3" val="720"/>
  <p:tag name="ANNOTATION_SLIDE_WIDTH_3" val="960"/>
  <p:tag name="ANNOTATION_SCALE_3" val="100"/>
  <p:tag name="ANNOTATION_TOP_4" val="463.5"/>
  <p:tag name="ANNOTATION_LEFT_4" val="783.6667"/>
  <p:tag name="ANNOTATION_HEIGHT_4" val="185.8333"/>
  <p:tag name="ANNOTATION_WIDTH_4" val="186.3333"/>
  <p:tag name="ANNOTATION_START_4" val="9.2"/>
  <p:tag name="ANNOTATION_END_4" val="10.1"/>
  <p:tag name="ANNOTATION_SLIDE_HEIGHT_4" val="720"/>
  <p:tag name="ANNOTATION_SLIDE_WIDTH_4" val="960"/>
  <p:tag name="ANNOTATION_SCALE_4" val="100"/>
  <p:tag name="ANNOTATION_TOP_5" val="463.5"/>
  <p:tag name="ANNOTATION_LEFT_5" val="783.6667"/>
  <p:tag name="ANNOTATION_HEIGHT_5" val="185.8333"/>
  <p:tag name="ANNOTATION_WIDTH_5" val="186.3333"/>
  <p:tag name="ANNOTATION_START_5" val="10.1"/>
  <p:tag name="ANNOTATION_END_5" val="12.2"/>
  <p:tag name="ANNOTATION_SLIDE_HEIGHT_5" val="720"/>
  <p:tag name="ANNOTATION_SLIDE_WIDTH_5" val="960"/>
  <p:tag name="ANNOTATION_SCALE_5" val="100"/>
  <p:tag name="ANNOTATION_COUNT" val="0"/>
  <p:tag name="AUDIO_ID" val="307"/>
  <p:tag name="ARTICULATE_AUDIO_RECORDED" val="1"/>
  <p:tag name="ELAPSEDTIME" val="16.3"/>
  <p:tag name="ARTICULATE_USED_LAYOUT" val="8"/>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NhWAhZem_files\slide0001_image001.png"/>
</p:tagLst>
</file>

<file path=ppt/tags/tag7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1KTMLQKa_files\slide0001_image001.png"/>
</p:tagLst>
</file>

<file path=ppt/tags/tag75.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76.xml><?xml version="1.0" encoding="utf-8"?>
<p:tagLst xmlns:a="http://schemas.openxmlformats.org/drawingml/2006/main" xmlns:r="http://schemas.openxmlformats.org/officeDocument/2006/relationships" xmlns:p="http://schemas.openxmlformats.org/presentationml/2006/main">
  <p:tag name="ARTICULATE_SLIDE_GUID" val="3ee8bc5c-148e-4ee4-b88a-991c04d8e874"/>
  <p:tag name="ANNOTATION_TYPE_1" val="0"/>
  <p:tag name="ANNOTATION_ANIMATION_1" val="3"/>
  <p:tag name="ANNOTATION_ROTATION_1" val="180"/>
  <p:tag name="ANNOTATION_SUB_TYPE_1" val="2"/>
  <p:tag name="ANNOTATION_LOOP_COUNT_1" val="1"/>
  <p:tag name="ANNOTATION_BOX_RADIUS_1" val="0"/>
  <p:tag name="ANNOTATION_BORDER_ALPHA_1" val="100"/>
  <p:tag name="ANNOTATION_BORDER_COLOR_1" val="16777215"/>
  <p:tag name="ANNOTATION_FILL_COLOR_1" val="683492"/>
  <p:tag name="ANNOTATION_FILL_ALPHA_1" val="100"/>
  <p:tag name="ANNOTATION_BORDER_WIDTH_1" val="2"/>
  <p:tag name="ANNOTATION_TYPE_2" val="0"/>
  <p:tag name="ANNOTATION_ANIMATION_2" val="3"/>
  <p:tag name="ANNOTATION_ROTATION_2" val="180"/>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0"/>
  <p:tag name="ANNOTATION_ANIMATION_3" val="3"/>
  <p:tag name="ANNOTATION_ROTATION_3" val="18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18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18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TYPE_6" val="0"/>
  <p:tag name="ANNOTATION_ANIMATION_6" val="3"/>
  <p:tag name="ANNOTATION_ROTATION_6" val="180"/>
  <p:tag name="ANNOTATION_SUB_TYPE_6" val="2"/>
  <p:tag name="ANNOTATION_LOOP_COUNT_6" val="1"/>
  <p:tag name="ANNOTATION_BOX_RADIUS_6" val="0"/>
  <p:tag name="ANNOTATION_BORDER_ALPHA_6" val="100"/>
  <p:tag name="ANNOTATION_BORDER_COLOR_6" val="16777215"/>
  <p:tag name="ANNOTATION_FILL_COLOR_6" val="683492"/>
  <p:tag name="ANNOTATION_FILL_ALPHA_6" val="100"/>
  <p:tag name="ANNOTATION_BORDER_WIDTH_6" val="2"/>
  <p:tag name="ANNOTATION_TYPE_7" val="0"/>
  <p:tag name="ANNOTATION_ANIMATION_7" val="3"/>
  <p:tag name="ANNOTATION_ROTATION_7" val="180"/>
  <p:tag name="ANNOTATION_SUB_TYPE_7" val="2"/>
  <p:tag name="ANNOTATION_LOOP_COUNT_7" val="1"/>
  <p:tag name="ANNOTATION_BOX_RADIUS_7" val="0"/>
  <p:tag name="ANNOTATION_BORDER_ALPHA_7" val="100"/>
  <p:tag name="ANNOTATION_BORDER_COLOR_7" val="16777215"/>
  <p:tag name="ANNOTATION_FILL_COLOR_7" val="683492"/>
  <p:tag name="ANNOTATION_FILL_ALPHA_7" val="100"/>
  <p:tag name="ANNOTATION_BORDER_WIDTH_7" val="2"/>
  <p:tag name="ANNOTATION_TYPE_8" val="0"/>
  <p:tag name="ANNOTATION_ANIMATION_8" val="3"/>
  <p:tag name="ANNOTATION_ROTATION_8" val="180"/>
  <p:tag name="ANNOTATION_SUB_TYPE_8" val="2"/>
  <p:tag name="ANNOTATION_LOOP_COUNT_8" val="1"/>
  <p:tag name="ANNOTATION_BOX_RADIUS_8" val="0"/>
  <p:tag name="ANNOTATION_BORDER_ALPHA_8" val="100"/>
  <p:tag name="ANNOTATION_BORDER_COLOR_8" val="16777215"/>
  <p:tag name="ANNOTATION_FILL_COLOR_8" val="683492"/>
  <p:tag name="ANNOTATION_FILL_ALPHA_8" val="100"/>
  <p:tag name="ANNOTATION_BORDER_WIDTH_8" val="2"/>
  <p:tag name="ANNOTATION_TYPE_9" val="0"/>
  <p:tag name="ANNOTATION_ANIMATION_9" val="3"/>
  <p:tag name="ANNOTATION_ROTATION_9" val="180"/>
  <p:tag name="ANNOTATION_SUB_TYPE_9" val="2"/>
  <p:tag name="ANNOTATION_LOOP_COUNT_9" val="1"/>
  <p:tag name="ANNOTATION_BOX_RADIUS_9" val="0"/>
  <p:tag name="ANNOTATION_BORDER_ALPHA_9" val="100"/>
  <p:tag name="ANNOTATION_BORDER_COLOR_9" val="16777215"/>
  <p:tag name="ANNOTATION_FILL_COLOR_9" val="683492"/>
  <p:tag name="ANNOTATION_FILL_ALPHA_9" val="100"/>
  <p:tag name="ANNOTATION_BORDER_WIDTH_9" val="2"/>
  <p:tag name="ANNOTATION_COUNT" val="9"/>
  <p:tag name="ARTICULATE_PLAYLIST_ID" val="-1"/>
  <p:tag name="ARTICULATE_SLIDE_NAV" val="36"/>
  <p:tag name="ANNOTATION_TOP_1" val="649.3334"/>
  <p:tag name="ANNOTATION_LEFT_1" val="793.6667"/>
  <p:tag name="ANNOTATION_HEIGHT_1" val="185.8333"/>
  <p:tag name="ANNOTATION_WIDTH_1" val="186.3333"/>
  <p:tag name="ANNOTATION_START_1" val="2.5"/>
  <p:tag name="ANNOTATION_END_1" val="3.2"/>
  <p:tag name="ANNOTATION_SLIDE_HEIGHT_1" val="720"/>
  <p:tag name="ANNOTATION_SLIDE_WIDTH_1" val="960"/>
  <p:tag name="ANNOTATION_SCALE_1" val="100"/>
  <p:tag name="ANNOTATION_TOP_2" val="649.3334"/>
  <p:tag name="ANNOTATION_LEFT_2" val="793.6667"/>
  <p:tag name="ANNOTATION_HEIGHT_2" val="185.8333"/>
  <p:tag name="ANNOTATION_WIDTH_2" val="186.3333"/>
  <p:tag name="ANNOTATION_START_2" val="3.2"/>
  <p:tag name="ANNOTATION_END_2" val="4.2"/>
  <p:tag name="ANNOTATION_SLIDE_HEIGHT_2" val="720"/>
  <p:tag name="ANNOTATION_SLIDE_WIDTH_2" val="960"/>
  <p:tag name="ANNOTATION_SCALE_2" val="100"/>
  <p:tag name="ANNOTATION_TOP_3" val="649.3334"/>
  <p:tag name="ANNOTATION_LEFT_3" val="793.6667"/>
  <p:tag name="ANNOTATION_HEIGHT_3" val="185.8333"/>
  <p:tag name="ANNOTATION_WIDTH_3" val="186.3333"/>
  <p:tag name="ANNOTATION_START_3" val="4.2"/>
  <p:tag name="ANNOTATION_END_3" val="10.1"/>
  <p:tag name="ANNOTATION_SLIDE_HEIGHT_3" val="720"/>
  <p:tag name="ANNOTATION_SLIDE_WIDTH_3" val="960"/>
  <p:tag name="ANNOTATION_SCALE_3" val="100"/>
  <p:tag name="ANNOTATION_TOP_4" val="249.1667"/>
  <p:tag name="ANNOTATION_LEFT_4" val="238.5"/>
  <p:tag name="ANNOTATION_HEIGHT_4" val="185.8333"/>
  <p:tag name="ANNOTATION_WIDTH_4" val="186.3333"/>
  <p:tag name="ANNOTATION_START_4" val="10.1"/>
  <p:tag name="ANNOTATION_END_4" val="10.7"/>
  <p:tag name="ANNOTATION_SLIDE_HEIGHT_4" val="720"/>
  <p:tag name="ANNOTATION_SLIDE_WIDTH_4" val="960"/>
  <p:tag name="ANNOTATION_SCALE_4" val="100"/>
  <p:tag name="ANNOTATION_TOP_5" val="249.1667"/>
  <p:tag name="ANNOTATION_LEFT_5" val="238.5"/>
  <p:tag name="ANNOTATION_HEIGHT_5" val="185.8333"/>
  <p:tag name="ANNOTATION_WIDTH_5" val="186.3333"/>
  <p:tag name="ANNOTATION_START_5" val="10.7"/>
  <p:tag name="ANNOTATION_END_5" val="12.1"/>
  <p:tag name="ANNOTATION_SLIDE_HEIGHT_5" val="720"/>
  <p:tag name="ANNOTATION_SLIDE_WIDTH_5" val="960"/>
  <p:tag name="ANNOTATION_SCALE_5" val="100"/>
  <p:tag name="ANNOTATION_TOP_6" val="519.1667"/>
  <p:tag name="ANNOTATION_LEFT_6" val="289.3333"/>
  <p:tag name="ANNOTATION_HEIGHT_6" val="185.8333"/>
  <p:tag name="ANNOTATION_WIDTH_6" val="186.3333"/>
  <p:tag name="ANNOTATION_START_6" val="12.1"/>
  <p:tag name="ANNOTATION_END_6" val="12.7"/>
  <p:tag name="ANNOTATION_SLIDE_HEIGHT_6" val="720"/>
  <p:tag name="ANNOTATION_SLIDE_WIDTH_6" val="960"/>
  <p:tag name="ANNOTATION_SCALE_6" val="100"/>
  <p:tag name="ANNOTATION_TOP_7" val="519.1667"/>
  <p:tag name="ANNOTATION_LEFT_7" val="289.3333"/>
  <p:tag name="ANNOTATION_HEIGHT_7" val="185.8333"/>
  <p:tag name="ANNOTATION_WIDTH_7" val="186.3333"/>
  <p:tag name="ANNOTATION_START_7" val="12.7"/>
  <p:tag name="ANNOTATION_END_7" val="14.7"/>
  <p:tag name="ANNOTATION_SLIDE_HEIGHT_7" val="720"/>
  <p:tag name="ANNOTATION_SLIDE_WIDTH_7" val="960"/>
  <p:tag name="ANNOTATION_SCALE_7" val="100"/>
  <p:tag name="ANNOTATION_TOP_8" val="395.3333"/>
  <p:tag name="ANNOTATION_LEFT_8" val="715.3334"/>
  <p:tag name="ANNOTATION_HEIGHT_8" val="185.8333"/>
  <p:tag name="ANNOTATION_WIDTH_8" val="186.3333"/>
  <p:tag name="ANNOTATION_START_8" val="14.7"/>
  <p:tag name="ANNOTATION_END_8" val="15.4"/>
  <p:tag name="ANNOTATION_SLIDE_HEIGHT_8" val="720"/>
  <p:tag name="ANNOTATION_SLIDE_WIDTH_8" val="960"/>
  <p:tag name="ANNOTATION_SCALE_8" val="100"/>
  <p:tag name="ANNOTATION_TOP_9" val="395.3333"/>
  <p:tag name="ANNOTATION_LEFT_9" val="715.3334"/>
  <p:tag name="ANNOTATION_HEIGHT_9" val="185.8333"/>
  <p:tag name="ANNOTATION_WIDTH_9" val="186.3333"/>
  <p:tag name="ANNOTATION_START_9" val="15.4"/>
  <p:tag name="ANNOTATION_END_9" val="17.4"/>
  <p:tag name="ANNOTATION_SLIDE_HEIGHT_9" val="720"/>
  <p:tag name="ANNOTATION_SLIDE_WIDTH_9" val="960"/>
  <p:tag name="ANNOTATION_SCALE_9" val="100"/>
  <p:tag name="AUDIO_ID" val="308"/>
  <p:tag name="ARTICULATE_AUDIO_RECORDED" val="1"/>
  <p:tag name="ELAPSEDTIME" val="9.3"/>
  <p:tag name="ARTICULATE_USED_LAYOUT" val="7"/>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H65F4bD9_files\slide0001_image001.png"/>
</p:tagLst>
</file>

<file path=ppt/tags/tag7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UPt8wpRJ_files\slide0001_image001.png"/>
</p:tagLst>
</file>

<file path=ppt/tags/tag7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5HcIu5gv_files\slide0001_image001.png"/>
</p:tagLst>
</file>

<file path=ppt/tags/tag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kFvrlqPl_files\slide0001_image001.png"/>
</p:tagLst>
</file>

<file path=ppt/tags/tag8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81.xml><?xml version="1.0" encoding="utf-8"?>
<p:tagLst xmlns:a="http://schemas.openxmlformats.org/drawingml/2006/main" xmlns:r="http://schemas.openxmlformats.org/officeDocument/2006/relationships" xmlns:p="http://schemas.openxmlformats.org/presentationml/2006/main">
  <p:tag name="ANNOTATION_TYPE_3" val="0"/>
  <p:tag name="ANNOTATION_START_3" val="8.7"/>
  <p:tag name="ANNOTATION_END_3" val="10.6"/>
  <p:tag name="ANNOTATION_TOP_3" val="200.0"/>
  <p:tag name="ANNOTATION_LEFT_3" val="440.4"/>
  <p:tag name="ANNOTATION_WIDTH_3" val="111.8"/>
  <p:tag name="ANNOTATION_HEIGHT_3" val="111.5"/>
  <p:tag name="ANNOTATION_ANIMATION_3" val="3"/>
  <p:tag name="ANNOTATION_ROTATION_3" val="18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0.6"/>
  <p:tag name="ANNOTATION_TOP_4" val="72.1"/>
  <p:tag name="ANNOTATION_LEFT_4" val="494.0"/>
  <p:tag name="ANNOTATION_WIDTH_4" val="111.8"/>
  <p:tag name="ANNOTATION_HEIGHT_4" val="111.5"/>
  <p:tag name="ANNOTATION_ANIMATION_4" val="3"/>
  <p:tag name="ANNOTATION_ROTATION_4" val="18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RTICULATE_SLIDE_GUID" val="1cea4a4e-a2a2-4beb-9d42-61e1d48ece8f"/>
  <p:tag name="ANNOTATION_TYPE_1" val="2"/>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COUNT" val="2"/>
  <p:tag name="ARTICULATE_PLAYLIST_ID" val="-1"/>
  <p:tag name="ARTICULATE_SLIDE_NAV" val="37"/>
  <p:tag name="ANNOTATION_TOP_1" val="-62"/>
  <p:tag name="ANNOTATION_LEFT_1" val="-62.16666"/>
  <p:tag name="ANNOTATION_HEIGHT_1" val="844"/>
  <p:tag name="ANNOTATION_WIDTH_1" val="1084.167"/>
  <p:tag name="ANNOTATION_START_1" val="2.3"/>
  <p:tag name="ANNOTATION_END_1" val="2.3"/>
  <p:tag name="ANNOTATION_SLIDE_HEIGHT_1" val="720"/>
  <p:tag name="ANNOTATION_SLIDE_WIDTH_1" val="960"/>
  <p:tag name="ANNOTATION_TOP_2" val="226.8333"/>
  <p:tag name="ANNOTATION_LEFT_2" val="516.6667"/>
  <p:tag name="ANNOTATION_HEIGHT_2" val="145"/>
  <p:tag name="ANNOTATION_WIDTH_2" val="351.5"/>
  <p:tag name="ANNOTATION_START_2" val="2.3"/>
  <p:tag name="ANNOTATION_END_2" val="5.4"/>
  <p:tag name="ANNOTATION_SLIDE_HEIGHT_2" val="720"/>
  <p:tag name="ANNOTATION_SLIDE_WIDTH_2" val="960"/>
  <p:tag name="AUDIO_ID" val="310"/>
  <p:tag name="ARTICULATE_AUDIO_RECORDED" val="1"/>
  <p:tag name="ELAPSEDTIME" val="11.5"/>
  <p:tag name="ARTICULATE_USED_LAYOUT" val="3"/>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T5qIU8g7_files\slide0001_image001.png"/>
</p:tagLst>
</file>

<file path=ppt/tags/tag83.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84.xml><?xml version="1.0" encoding="utf-8"?>
<p:tagLst xmlns:a="http://schemas.openxmlformats.org/drawingml/2006/main" xmlns:r="http://schemas.openxmlformats.org/officeDocument/2006/relationships" xmlns:p="http://schemas.openxmlformats.org/presentationml/2006/main">
  <p:tag name="ARTICULATE_SLIDE_GUID" val="8a1306e1-25ad-4024-bcd3-ab61b2f5d196"/>
  <p:tag name="ARTICULATE_TITLE_TAG" val="No convection occurred:  Clear Skies"/>
  <p:tag name="ANNOTATION_COUNT" val="0"/>
  <p:tag name="ARTICULATE_PLAYLIST_ID" val="-1"/>
  <p:tag name="ARTICULATE_SLIDE_NAV" val="38"/>
  <p:tag name="AUDIO_ID" val="311"/>
  <p:tag name="ARTICULATE_AUDIO_RECORDED" val="1"/>
  <p:tag name="ELAPSEDTIME" val="3.1"/>
  <p:tag name="ARTICULATE_USED_LAYOUT" val="8"/>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Q3ubWhSp_files\slide0001_image001.png"/>
</p:tagLst>
</file>

<file path=ppt/tags/tag86.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87.xml><?xml version="1.0" encoding="utf-8"?>
<p:tagLst xmlns:a="http://schemas.openxmlformats.org/drawingml/2006/main" xmlns:r="http://schemas.openxmlformats.org/officeDocument/2006/relationships" xmlns:p="http://schemas.openxmlformats.org/presentationml/2006/main">
  <p:tag name="ARTICULATE_SLIDE_GUID" val="18b03c2f-68d6-4ffb-a2b4-4eee7d41428d"/>
  <p:tag name="ANNOTATION_TYPE_11" val="0"/>
  <p:tag name="ANNOTATION_START_11" val="22.0"/>
  <p:tag name="ANNOTATION_END_11" val="23.2"/>
  <p:tag name="ANNOTATION_TOP_11" val="299.6"/>
  <p:tag name="ANNOTATION_LEFT_11" val="343.5"/>
  <p:tag name="ANNOTATION_WIDTH_11" val="111.8"/>
  <p:tag name="ANNOTATION_HEIGHT_11" val="111.5"/>
  <p:tag name="ANNOTATION_ANIMATION_11" val="3"/>
  <p:tag name="ANNOTATION_ROTATION_11" val="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23.2"/>
  <p:tag name="ANNOTATION_END_12" val="24.8"/>
  <p:tag name="ANNOTATION_TOP_12" val="261.0"/>
  <p:tag name="ANNOTATION_LEFT_12" val="331.6"/>
  <p:tag name="ANNOTATION_WIDTH_12" val="111.8"/>
  <p:tag name="ANNOTATION_HEIGHT_12" val="111.5"/>
  <p:tag name="ANNOTATION_ANIMATION_12" val="3"/>
  <p:tag name="ANNOTATION_ROTATION_12" val="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24.8"/>
  <p:tag name="ANNOTATION_TOP_13" val="301.1"/>
  <p:tag name="ANNOTATION_LEFT_13" val="330.8"/>
  <p:tag name="ANNOTATION_WIDTH_13" val="111.8"/>
  <p:tag name="ANNOTATION_HEIGHT_13" val="111.5"/>
  <p:tag name="ANNOTATION_ANIMATION_13" val="3"/>
  <p:tag name="ANNOTATION_ROTATION_13" val="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TYPE_6" val="0"/>
  <p:tag name="ANNOTATION_ANIMATION_6" val="3"/>
  <p:tag name="ANNOTATION_ROTATION_6" val="180"/>
  <p:tag name="ANNOTATION_SUB_TYPE_6" val="2"/>
  <p:tag name="ANNOTATION_LOOP_COUNT_6" val="1"/>
  <p:tag name="ANNOTATION_BOX_RADIUS_6" val="0"/>
  <p:tag name="ANNOTATION_BORDER_ALPHA_6" val="100"/>
  <p:tag name="ANNOTATION_BORDER_COLOR_6" val="16777215"/>
  <p:tag name="ANNOTATION_FILL_COLOR_6" val="683492"/>
  <p:tag name="ANNOTATION_FILL_ALPHA_6" val="100"/>
  <p:tag name="ANNOTATION_BORDER_WIDTH_6" val="2"/>
  <p:tag name="ANNOTATION_TYPE_7" val="0"/>
  <p:tag name="ANNOTATION_ANIMATION_7" val="3"/>
  <p:tag name="ANNOTATION_ROTATION_7" val="180"/>
  <p:tag name="ANNOTATION_SUB_TYPE_7" val="2"/>
  <p:tag name="ANNOTATION_LOOP_COUNT_7" val="1"/>
  <p:tag name="ANNOTATION_BOX_RADIUS_7" val="0"/>
  <p:tag name="ANNOTATION_BORDER_ALPHA_7" val="100"/>
  <p:tag name="ANNOTATION_BORDER_COLOR_7" val="16777215"/>
  <p:tag name="ANNOTATION_FILL_COLOR_7" val="683492"/>
  <p:tag name="ANNOTATION_FILL_ALPHA_7" val="100"/>
  <p:tag name="ANNOTATION_BORDER_WIDTH_7" val="2"/>
  <p:tag name="ANNOTATION_TYPE_8" val="0"/>
  <p:tag name="ANNOTATION_ANIMATION_8" val="3"/>
  <p:tag name="ANNOTATION_ROTATION_8" val="180"/>
  <p:tag name="ANNOTATION_SUB_TYPE_8" val="2"/>
  <p:tag name="ANNOTATION_LOOP_COUNT_8" val="1"/>
  <p:tag name="ANNOTATION_BOX_RADIUS_8" val="0"/>
  <p:tag name="ANNOTATION_BORDER_ALPHA_8" val="100"/>
  <p:tag name="ANNOTATION_BORDER_COLOR_8" val="16777215"/>
  <p:tag name="ANNOTATION_FILL_COLOR_8" val="683492"/>
  <p:tag name="ANNOTATION_FILL_ALPHA_8" val="100"/>
  <p:tag name="ANNOTATION_BORDER_WIDTH_8" val="2"/>
  <p:tag name="ANNOTATION_TYPE_9" val="0"/>
  <p:tag name="ANNOTATION_ANIMATION_9" val="3"/>
  <p:tag name="ANNOTATION_ROTATION_9" val="180"/>
  <p:tag name="ANNOTATION_SUB_TYPE_9" val="2"/>
  <p:tag name="ANNOTATION_LOOP_COUNT_9" val="1"/>
  <p:tag name="ANNOTATION_BOX_RADIUS_9" val="0"/>
  <p:tag name="ANNOTATION_BORDER_ALPHA_9" val="100"/>
  <p:tag name="ANNOTATION_BORDER_COLOR_9" val="16777215"/>
  <p:tag name="ANNOTATION_FILL_COLOR_9" val="683492"/>
  <p:tag name="ANNOTATION_FILL_ALPHA_9" val="100"/>
  <p:tag name="ANNOTATION_BORDER_WIDTH_9" val="2"/>
  <p:tag name="ANNOTATION_TYPE_10" val="0"/>
  <p:tag name="ANNOTATION_ANIMATION_10" val="3"/>
  <p:tag name="ANNOTATION_ROTATION_10" val="180"/>
  <p:tag name="ANNOTATION_SUB_TYPE_10" val="2"/>
  <p:tag name="ANNOTATION_LOOP_COUNT_10" val="1"/>
  <p:tag name="ANNOTATION_BOX_RADIUS_10" val="0"/>
  <p:tag name="ANNOTATION_BORDER_ALPHA_10" val="100"/>
  <p:tag name="ANNOTATION_BORDER_COLOR_10" val="16777215"/>
  <p:tag name="ANNOTATION_FILL_COLOR_10" val="683492"/>
  <p:tag name="ANNOTATION_FILL_ALPHA_10" val="100"/>
  <p:tag name="ANNOTATION_BORDER_WIDTH_10" val="2"/>
  <p:tag name="ARTICULATE_PLAYLIST_ID" val="-1"/>
  <p:tag name="ARTICULATE_SLIDE_NAV" val="39"/>
  <p:tag name="ANNOTATION_TOP_6" val="380.5"/>
  <p:tag name="ANNOTATION_LEFT_6" val="698"/>
  <p:tag name="ANNOTATION_HEIGHT_6" val="185.8333"/>
  <p:tag name="ANNOTATION_WIDTH_6" val="186.3333"/>
  <p:tag name="ANNOTATION_START_6" val="15.5"/>
  <p:tag name="ANNOTATION_END_6" val="16.9"/>
  <p:tag name="ANNOTATION_SLIDE_HEIGHT_6" val="720"/>
  <p:tag name="ANNOTATION_SLIDE_WIDTH_6" val="960"/>
  <p:tag name="ANNOTATION_SCALE_6" val="100"/>
  <p:tag name="ANNOTATION_TOP_7" val="497"/>
  <p:tag name="ANNOTATION_LEFT_7" val="602.3333"/>
  <p:tag name="ANNOTATION_HEIGHT_7" val="185.8333"/>
  <p:tag name="ANNOTATION_WIDTH_7" val="186.3333"/>
  <p:tag name="ANNOTATION_START_7" val="16.9"/>
  <p:tag name="ANNOTATION_END_7" val="17.5"/>
  <p:tag name="ANNOTATION_SLIDE_HEIGHT_7" val="720"/>
  <p:tag name="ANNOTATION_SLIDE_WIDTH_7" val="960"/>
  <p:tag name="ANNOTATION_SCALE_7" val="100"/>
  <p:tag name="ANNOTATION_TOP_8" val="497"/>
  <p:tag name="ANNOTATION_LEFT_8" val="602.3333"/>
  <p:tag name="ANNOTATION_HEIGHT_8" val="185.8333"/>
  <p:tag name="ANNOTATION_WIDTH_8" val="186.3333"/>
  <p:tag name="ANNOTATION_START_8" val="17.5"/>
  <p:tag name="ANNOTATION_END_8" val="18.1"/>
  <p:tag name="ANNOTATION_SLIDE_HEIGHT_8" val="720"/>
  <p:tag name="ANNOTATION_SLIDE_WIDTH_8" val="960"/>
  <p:tag name="ANNOTATION_SCALE_8" val="100"/>
  <p:tag name="ANNOTATION_TOP_9" val="497"/>
  <p:tag name="ANNOTATION_LEFT_9" val="602.3333"/>
  <p:tag name="ANNOTATION_HEIGHT_9" val="185.8333"/>
  <p:tag name="ANNOTATION_WIDTH_9" val="186.3333"/>
  <p:tag name="ANNOTATION_START_9" val="18.1"/>
  <p:tag name="ANNOTATION_END_9" val="18.6"/>
  <p:tag name="ANNOTATION_SLIDE_HEIGHT_9" val="720"/>
  <p:tag name="ANNOTATION_SLIDE_WIDTH_9" val="960"/>
  <p:tag name="ANNOTATION_SCALE_9" val="100"/>
  <p:tag name="ANNOTATION_TOP_10" val="497"/>
  <p:tag name="ANNOTATION_LEFT_10" val="602.3333"/>
  <p:tag name="ANNOTATION_HEIGHT_10" val="185.8333"/>
  <p:tag name="ANNOTATION_WIDTH_10" val="186.3333"/>
  <p:tag name="ANNOTATION_START_10" val="18.6"/>
  <p:tag name="ANNOTATION_END_10" val="-1"/>
  <p:tag name="ANNOTATION_SLIDE_HEIGHT_10" val="720"/>
  <p:tag name="ANNOTATION_SLIDE_WIDTH_10" val="960"/>
  <p:tag name="ANNOTATION_SCALE_10" val="100"/>
  <p:tag name="AUDIO_ID" val="312"/>
  <p:tag name="ARTICULATE_AUDIO_RECORDED" val="1"/>
  <p:tag name="ELAPSEDTIME" val="17.1"/>
  <p:tag name="ANNOTATION_TYPE_1" val="0"/>
  <p:tag name="ANNOTATION_START_1" val="6.8"/>
  <p:tag name="ANNOTATION_END_1" val="8.2"/>
  <p:tag name="ANNOTATION_TOP_1" val="498"/>
  <p:tag name="ANNOTATION_LEFT_1" val="608"/>
  <p:tag name="ANNOTATION_WIDTH_1" val="134"/>
  <p:tag name="ANNOTATION_HEIGHT_1" val="134"/>
  <p:tag name="ANNOTATION_ANIMATION_1" val="3"/>
  <p:tag name="ANNOTATION_ROTATION_1" val="18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8.2"/>
  <p:tag name="ANNOTATION_END_2" val="11.0"/>
  <p:tag name="ANNOTATION_TOP_2" val="425"/>
  <p:tag name="ANNOTATION_LEFT_2" val="891"/>
  <p:tag name="ANNOTATION_WIDTH_2" val="134"/>
  <p:tag name="ANNOTATION_HEIGHT_2" val="134"/>
  <p:tag name="ANNOTATION_ANIMATION_2" val="3"/>
  <p:tag name="ANNOTATION_ROTATION_2" val="18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11.0"/>
  <p:tag name="ANNOTATION_END_3" val="12.9"/>
  <p:tag name="ANNOTATION_TOP_3" val="356"/>
  <p:tag name="ANNOTATION_LEFT_3" val="481"/>
  <p:tag name="ANNOTATION_WIDTH_3" val="134"/>
  <p:tag name="ANNOTATION_HEIGHT_3" val="134"/>
  <p:tag name="ANNOTATION_ANIMATION_3" val="3"/>
  <p:tag name="ANNOTATION_ROTATION_3" val="18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12.9"/>
  <p:tag name="ANNOTATION_END_4" val="15.7"/>
  <p:tag name="ANNOTATION_TOP_4" val="571"/>
  <p:tag name="ANNOTATION_LEFT_4" val="773"/>
  <p:tag name="ANNOTATION_WIDTH_4" val="134"/>
  <p:tag name="ANNOTATION_HEIGHT_4" val="134"/>
  <p:tag name="ANNOTATION_ANIMATION_4" val="3"/>
  <p:tag name="ANNOTATION_ROTATION_4" val="18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15.7"/>
  <p:tag name="ANNOTATION_TOP_5" val="500"/>
  <p:tag name="ANNOTATION_LEFT_5" val="597"/>
  <p:tag name="ANNOTATION_WIDTH_5" val="134"/>
  <p:tag name="ANNOTATION_HEIGHT_5" val="134"/>
  <p:tag name="ANNOTATION_ANIMATION_5" val="3"/>
  <p:tag name="ANNOTATION_ROTATION_5" val="18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COUNT" val="5"/>
  <p:tag name="ARTICULATE_USED_LAYOUT" val="7"/>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8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VNPqb2lv_files\slide0001_image001.png"/>
</p:tagLst>
</file>

<file path=ppt/tags/tag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9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n5yV22Pc_files\slide0001_image001.jpg"/>
</p:tagLst>
</file>

<file path=ppt/tags/tag9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92.xml><?xml version="1.0" encoding="utf-8"?>
<p:tagLst xmlns:a="http://schemas.openxmlformats.org/drawingml/2006/main" xmlns:r="http://schemas.openxmlformats.org/officeDocument/2006/relationships" xmlns:p="http://schemas.openxmlformats.org/presentationml/2006/main">
  <p:tag name="ARTICULATE_SLIDE_GUID" val="714c068e-0cb6-4cc7-8ec3-8d6eca4d3412"/>
  <p:tag name="ANNOTATION_TYPE_1" val="1"/>
  <p:tag name="ANNOTATION_ANIMATION_1" val="5"/>
  <p:tag name="ANNOTATION_ROTATION_1" val="0"/>
  <p:tag name="ANNOTATION_SUB_TYPE_1" val="9"/>
  <p:tag name="ANNOTATION_LOOP_COUNT_1" val="1"/>
  <p:tag name="ANNOTATION_BOX_RADIUS_1" val="5"/>
  <p:tag name="ANNOTATION_SCALE_1" val="0"/>
  <p:tag name="ANNOTATION_BORDER_ALPHA_1" val="100"/>
  <p:tag name="ANNOTATION_BORDER_COLOR_1" val="0"/>
  <p:tag name="ANNOTATION_FILL_COLOR_1" val="65535"/>
  <p:tag name="ANNOTATION_FILL_ALPHA_1" val="100"/>
  <p:tag name="ANNOTATION_BORDER_WIDTH_1" val="2"/>
  <p:tag name="ANNOTATION_TYPE_2" val="0"/>
  <p:tag name="ANNOTATION_ANIMATION_2" val="3"/>
  <p:tag name="ANNOTATION_ROTATION_2" val="180"/>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0"/>
  <p:tag name="ANNOTATION_ANIMATION_3" val="3"/>
  <p:tag name="ANNOTATION_ROTATION_3" val="18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18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RTICULATE_PLAYLIST_ID" val="-1"/>
  <p:tag name="ARTICULATE_SLIDE_NAV" val="40"/>
  <p:tag name="ANNOTATION_TOP_1" val="532.8334"/>
  <p:tag name="ANNOTATION_LEFT_1" val="517.8334"/>
  <p:tag name="ANNOTATION_HEIGHT_1" val="48.33333"/>
  <p:tag name="ANNOTATION_WIDTH_1" val="236"/>
  <p:tag name="ANNOTATION_START_1" val="2.2"/>
  <p:tag name="ANNOTATION_END_1" val="4"/>
  <p:tag name="ANNOTATION_SLIDE_HEIGHT_1" val="720"/>
  <p:tag name="ANNOTATION_SLIDE_WIDTH_1" val="960"/>
  <p:tag name="ANNOTATION_TOP_2" val="488.3333"/>
  <p:tag name="ANNOTATION_LEFT_2" val="176.3333"/>
  <p:tag name="ANNOTATION_HEIGHT_2" val="185.8333"/>
  <p:tag name="ANNOTATION_WIDTH_2" val="186.3333"/>
  <p:tag name="ANNOTATION_START_2" val="6.5"/>
  <p:tag name="ANNOTATION_END_2" val="7.1"/>
  <p:tag name="ANNOTATION_SLIDE_HEIGHT_2" val="720"/>
  <p:tag name="ANNOTATION_SLIDE_WIDTH_2" val="960"/>
  <p:tag name="ANNOTATION_SCALE_2" val="100"/>
  <p:tag name="ANNOTATION_TOP_3" val="488.3333"/>
  <p:tag name="ANNOTATION_LEFT_3" val="176.3333"/>
  <p:tag name="ANNOTATION_HEIGHT_3" val="185.8333"/>
  <p:tag name="ANNOTATION_WIDTH_3" val="186.3333"/>
  <p:tag name="ANNOTATION_START_3" val="7.1"/>
  <p:tag name="ANNOTATION_END_3" val="7.6"/>
  <p:tag name="ANNOTATION_SLIDE_HEIGHT_3" val="720"/>
  <p:tag name="ANNOTATION_SLIDE_WIDTH_3" val="960"/>
  <p:tag name="ANNOTATION_SCALE_3" val="100"/>
  <p:tag name="ANNOTATION_TOP_4" val="488.3333"/>
  <p:tag name="ANNOTATION_LEFT_4" val="176.3333"/>
  <p:tag name="ANNOTATION_HEIGHT_4" val="185.8333"/>
  <p:tag name="ANNOTATION_WIDTH_4" val="186.3333"/>
  <p:tag name="ANNOTATION_START_4" val="7.6"/>
  <p:tag name="ANNOTATION_END_4" val="-1"/>
  <p:tag name="ANNOTATION_SLIDE_HEIGHT_4" val="720"/>
  <p:tag name="ANNOTATION_SLIDE_WIDTH_4" val="960"/>
  <p:tag name="ANNOTATION_SCALE_4" val="100"/>
  <p:tag name="AUDIO_ID" val="313"/>
  <p:tag name="ARTICULATE_AUDIO_RECORDED" val="1"/>
  <p:tag name="ELAPSEDTIME" val="10.8"/>
  <p:tag name="ANNOTATION_COUNT" val="0"/>
  <p:tag name="ARTICULATE_USED_LAYOUT" val="7"/>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9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6"/>
  <p:tag name="MARGIN_3" val="72"/>
  <p:tag name="MARGIN_4" val="108"/>
  <p:tag name="MARGIN_5" val="144"/>
  <p:tag name="FONT_SIZE" val="12"/>
</p:tagLst>
</file>

<file path=ppt/tags/tag95.xml><?xml version="1.0" encoding="utf-8"?>
<p:tagLst xmlns:a="http://schemas.openxmlformats.org/drawingml/2006/main" xmlns:r="http://schemas.openxmlformats.org/officeDocument/2006/relationships" xmlns:p="http://schemas.openxmlformats.org/presentationml/2006/main">
  <p:tag name="ARTICULATE_SLIDE_GUID" val="a0294eff-d51c-4ef3-a8b7-ec6df82e49f9"/>
  <p:tag name="ANNOTATION_TYPE_3" val="0"/>
  <p:tag name="ANNOTATION_ANIMATION_3" val="3"/>
  <p:tag name="ANNOTATION_ROTATION_3" val="18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18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18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TYPE_6" val="0"/>
  <p:tag name="ANNOTATION_ANIMATION_6" val="3"/>
  <p:tag name="ANNOTATION_ROTATION_6" val="180"/>
  <p:tag name="ANNOTATION_SUB_TYPE_6" val="2"/>
  <p:tag name="ANNOTATION_LOOP_COUNT_6" val="1"/>
  <p:tag name="ANNOTATION_BOX_RADIUS_6" val="0"/>
  <p:tag name="ANNOTATION_BORDER_ALPHA_6" val="100"/>
  <p:tag name="ANNOTATION_BORDER_COLOR_6" val="16777215"/>
  <p:tag name="ANNOTATION_FILL_COLOR_6" val="683492"/>
  <p:tag name="ANNOTATION_FILL_ALPHA_6" val="100"/>
  <p:tag name="ANNOTATION_BORDER_WIDTH_6" val="2"/>
  <p:tag name="ANNOTATION_TYPE_7" val="0"/>
  <p:tag name="ANNOTATION_ANIMATION_7" val="3"/>
  <p:tag name="ANNOTATION_ROTATION_7" val="180"/>
  <p:tag name="ANNOTATION_SUB_TYPE_7" val="2"/>
  <p:tag name="ANNOTATION_LOOP_COUNT_7" val="1"/>
  <p:tag name="ANNOTATION_BOX_RADIUS_7" val="0"/>
  <p:tag name="ANNOTATION_BORDER_ALPHA_7" val="100"/>
  <p:tag name="ANNOTATION_BORDER_COLOR_7" val="16777215"/>
  <p:tag name="ANNOTATION_FILL_COLOR_7" val="683492"/>
  <p:tag name="ANNOTATION_FILL_ALPHA_7" val="100"/>
  <p:tag name="ANNOTATION_BORDER_WIDTH_7" val="2"/>
  <p:tag name="ANNOTATION_TYPE_8" val="0"/>
  <p:tag name="ANNOTATION_ANIMATION_8" val="3"/>
  <p:tag name="ANNOTATION_ROTATION_8" val="180"/>
  <p:tag name="ANNOTATION_SUB_TYPE_8" val="2"/>
  <p:tag name="ANNOTATION_LOOP_COUNT_8" val="1"/>
  <p:tag name="ANNOTATION_BOX_RADIUS_8" val="0"/>
  <p:tag name="ANNOTATION_BORDER_ALPHA_8" val="100"/>
  <p:tag name="ANNOTATION_BORDER_COLOR_8" val="16777215"/>
  <p:tag name="ANNOTATION_FILL_COLOR_8" val="683492"/>
  <p:tag name="ANNOTATION_FILL_ALPHA_8" val="100"/>
  <p:tag name="ANNOTATION_BORDER_WIDTH_8" val="2"/>
  <p:tag name="ANNOTATION_TYPE_9" val="0"/>
  <p:tag name="ANNOTATION_ANIMATION_9" val="3"/>
  <p:tag name="ANNOTATION_ROTATION_9" val="180"/>
  <p:tag name="ANNOTATION_SUB_TYPE_9" val="2"/>
  <p:tag name="ANNOTATION_LOOP_COUNT_9" val="1"/>
  <p:tag name="ANNOTATION_BOX_RADIUS_9" val="0"/>
  <p:tag name="ANNOTATION_BORDER_ALPHA_9" val="100"/>
  <p:tag name="ANNOTATION_BORDER_COLOR_9" val="16777215"/>
  <p:tag name="ANNOTATION_FILL_COLOR_9" val="683492"/>
  <p:tag name="ANNOTATION_FILL_ALPHA_9" val="100"/>
  <p:tag name="ANNOTATION_BORDER_WIDTH_9" val="2"/>
  <p:tag name="ANNOTATION_TYPE_10" val="0"/>
  <p:tag name="ANNOTATION_ANIMATION_10" val="3"/>
  <p:tag name="ANNOTATION_ROTATION_10" val="180"/>
  <p:tag name="ANNOTATION_SUB_TYPE_10" val="2"/>
  <p:tag name="ANNOTATION_LOOP_COUNT_10" val="1"/>
  <p:tag name="ANNOTATION_BOX_RADIUS_10" val="0"/>
  <p:tag name="ANNOTATION_BORDER_ALPHA_10" val="100"/>
  <p:tag name="ANNOTATION_BORDER_COLOR_10" val="16777215"/>
  <p:tag name="ANNOTATION_FILL_COLOR_10" val="683492"/>
  <p:tag name="ANNOTATION_FILL_ALPHA_10" val="100"/>
  <p:tag name="ANNOTATION_BORDER_WIDTH_10" val="2"/>
  <p:tag name="ARTICULATE_PLAYLIST_ID" val="-1"/>
  <p:tag name="ARTICULATE_SLIDE_NAV" val="41"/>
  <p:tag name="ANNOTATION_TOP_3" val="469.6667"/>
  <p:tag name="ANNOTATION_LEFT_3" val="691.6667"/>
  <p:tag name="ANNOTATION_HEIGHT_3" val="185.8333"/>
  <p:tag name="ANNOTATION_WIDTH_3" val="186.3333"/>
  <p:tag name="ANNOTATION_START_3" val="3"/>
  <p:tag name="ANNOTATION_END_3" val="4.2"/>
  <p:tag name="ANNOTATION_SLIDE_HEIGHT_3" val="720"/>
  <p:tag name="ANNOTATION_SLIDE_WIDTH_3" val="960"/>
  <p:tag name="ANNOTATION_SCALE_3" val="100"/>
  <p:tag name="ANNOTATION_TOP_4" val="469.6667"/>
  <p:tag name="ANNOTATION_LEFT_4" val="691.6667"/>
  <p:tag name="ANNOTATION_HEIGHT_4" val="185.8333"/>
  <p:tag name="ANNOTATION_WIDTH_4" val="186.3333"/>
  <p:tag name="ANNOTATION_START_4" val="4.2"/>
  <p:tag name="ANNOTATION_END_4" val="10.2"/>
  <p:tag name="ANNOTATION_SLIDE_HEIGHT_4" val="720"/>
  <p:tag name="ANNOTATION_SLIDE_WIDTH_4" val="960"/>
  <p:tag name="ANNOTATION_SCALE_4" val="100"/>
  <p:tag name="ANNOTATION_TOP_5" val="508.1667"/>
  <p:tag name="ANNOTATION_LEFT_5" val="699.1667"/>
  <p:tag name="ANNOTATION_HEIGHT_5" val="185.8333"/>
  <p:tag name="ANNOTATION_WIDTH_5" val="186.3333"/>
  <p:tag name="ANNOTATION_START_5" val="10.2"/>
  <p:tag name="ANNOTATION_END_5" val="11"/>
  <p:tag name="ANNOTATION_SLIDE_HEIGHT_5" val="720"/>
  <p:tag name="ANNOTATION_SLIDE_WIDTH_5" val="960"/>
  <p:tag name="ANNOTATION_SCALE_5" val="100"/>
  <p:tag name="ANNOTATION_TOP_6" val="508.1667"/>
  <p:tag name="ANNOTATION_LEFT_6" val="699.1667"/>
  <p:tag name="ANNOTATION_HEIGHT_6" val="185.8333"/>
  <p:tag name="ANNOTATION_WIDTH_6" val="186.3333"/>
  <p:tag name="ANNOTATION_START_6" val="11"/>
  <p:tag name="ANNOTATION_END_6" val="12"/>
  <p:tag name="ANNOTATION_SLIDE_HEIGHT_6" val="720"/>
  <p:tag name="ANNOTATION_SLIDE_WIDTH_6" val="960"/>
  <p:tag name="ANNOTATION_SCALE_6" val="100"/>
  <p:tag name="ANNOTATION_TOP_7" val="508.1667"/>
  <p:tag name="ANNOTATION_LEFT_7" val="698"/>
  <p:tag name="ANNOTATION_HEIGHT_7" val="185.8333"/>
  <p:tag name="ANNOTATION_WIDTH_7" val="186.3333"/>
  <p:tag name="ANNOTATION_START_7" val="12"/>
  <p:tag name="ANNOTATION_END_7" val="12.9"/>
  <p:tag name="ANNOTATION_SLIDE_HEIGHT_7" val="720"/>
  <p:tag name="ANNOTATION_SLIDE_WIDTH_7" val="960"/>
  <p:tag name="ANNOTATION_SCALE_7" val="100"/>
  <p:tag name="ANNOTATION_TOP_8" val="508.1667"/>
  <p:tag name="ANNOTATION_LEFT_8" val="698"/>
  <p:tag name="ANNOTATION_HEIGHT_8" val="185.8333"/>
  <p:tag name="ANNOTATION_WIDTH_8" val="186.3333"/>
  <p:tag name="ANNOTATION_START_8" val="12.9"/>
  <p:tag name="ANNOTATION_END_8" val="14.9"/>
  <p:tag name="ANNOTATION_SLIDE_HEIGHT_8" val="720"/>
  <p:tag name="ANNOTATION_SLIDE_WIDTH_8" val="960"/>
  <p:tag name="ANNOTATION_SCALE_8" val="100"/>
  <p:tag name="ANNOTATION_TOP_9" val="508.1667"/>
  <p:tag name="ANNOTATION_LEFT_9" val="691.6667"/>
  <p:tag name="ANNOTATION_HEIGHT_9" val="185.8333"/>
  <p:tag name="ANNOTATION_WIDTH_9" val="186.3333"/>
  <p:tag name="ANNOTATION_START_9" val="18.3"/>
  <p:tag name="ANNOTATION_END_9" val="19"/>
  <p:tag name="ANNOTATION_SLIDE_HEIGHT_9" val="720"/>
  <p:tag name="ANNOTATION_SLIDE_WIDTH_9" val="960"/>
  <p:tag name="ANNOTATION_SCALE_9" val="100"/>
  <p:tag name="ANNOTATION_TOP_10" val="508.1667"/>
  <p:tag name="ANNOTATION_LEFT_10" val="691.6667"/>
  <p:tag name="ANNOTATION_HEIGHT_10" val="185.8333"/>
  <p:tag name="ANNOTATION_WIDTH_10" val="186.3333"/>
  <p:tag name="ANNOTATION_START_10" val="19"/>
  <p:tag name="ANNOTATION_END_10" val="-1"/>
  <p:tag name="ANNOTATION_SLIDE_HEIGHT_10" val="720"/>
  <p:tag name="ANNOTATION_SLIDE_WIDTH_10" val="960"/>
  <p:tag name="ANNOTATION_SCALE_10" val="100"/>
  <p:tag name="AUDIO_ID" val="314"/>
  <p:tag name="ARTICULATE_AUDIO_RECORDED" val="1"/>
  <p:tag name="ELAPSEDTIME" val="10.4"/>
  <p:tag name="ANNOTATION_TYPE_1" val="0"/>
  <p:tag name="ANNOTATION_START_1" val="1.7"/>
  <p:tag name="ANNOTATION_END_1" val="4.4"/>
  <p:tag name="ANNOTATION_TOP_1" val="469"/>
  <p:tag name="ANNOTATION_LEFT_1" val="690"/>
  <p:tag name="ANNOTATION_WIDTH_1" val="134"/>
  <p:tag name="ANNOTATION_HEIGHT_1" val="134"/>
  <p:tag name="ANNOTATION_ANIMATION_1" val="3"/>
  <p:tag name="ANNOTATION_ROTATION_1" val="18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4.4"/>
  <p:tag name="ANNOTATION_TOP_2" val="506"/>
  <p:tag name="ANNOTATION_LEFT_2" val="698"/>
  <p:tag name="ANNOTATION_WIDTH_2" val="134"/>
  <p:tag name="ANNOTATION_HEIGHT_2" val="134"/>
  <p:tag name="ANNOTATION_ANIMATION_2" val="3"/>
  <p:tag name="ANNOTATION_ROTATION_2" val="18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COUNT" val="2"/>
  <p:tag name="ARTICULATE_USED_LAYOUT" val="7"/>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97.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98.xml><?xml version="1.0" encoding="utf-8"?>
<p:tagLst xmlns:a="http://schemas.openxmlformats.org/drawingml/2006/main" xmlns:r="http://schemas.openxmlformats.org/officeDocument/2006/relationships" xmlns:p="http://schemas.openxmlformats.org/presentationml/2006/main">
  <p:tag name="ARTICULATE_SLIDE_GUID" val="de605583-f0f2-4429-a38a-177f3d56fd23"/>
  <p:tag name="ANNOTATION_TYPE_3" val="0"/>
  <p:tag name="ANNOTATION_ANIMATION_3" val="3"/>
  <p:tag name="ANNOTATION_ROTATION_3" val="18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18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18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TYPE_6" val="0"/>
  <p:tag name="ANNOTATION_ANIMATION_6" val="3"/>
  <p:tag name="ANNOTATION_ROTATION_6" val="180"/>
  <p:tag name="ANNOTATION_SUB_TYPE_6" val="2"/>
  <p:tag name="ANNOTATION_LOOP_COUNT_6" val="1"/>
  <p:tag name="ANNOTATION_BOX_RADIUS_6" val="0"/>
  <p:tag name="ANNOTATION_BORDER_ALPHA_6" val="100"/>
  <p:tag name="ANNOTATION_BORDER_COLOR_6" val="16777215"/>
  <p:tag name="ANNOTATION_FILL_COLOR_6" val="683492"/>
  <p:tag name="ANNOTATION_FILL_ALPHA_6" val="100"/>
  <p:tag name="ANNOTATION_BORDER_WIDTH_6" val="2"/>
  <p:tag name="ARTICULATE_PLAYLIST_ID" val="-1"/>
  <p:tag name="ARTICULATE_SLIDE_NAV" val="42"/>
  <p:tag name="ANNOTATION_TOP_3" val="397.8333"/>
  <p:tag name="ANNOTATION_LEFT_3" val="653.1666"/>
  <p:tag name="ANNOTATION_HEIGHT_3" val="185.8333"/>
  <p:tag name="ANNOTATION_WIDTH_3" val="186.3333"/>
  <p:tag name="ANNOTATION_START_3" val="3.2"/>
  <p:tag name="ANNOTATION_END_3" val="5.6"/>
  <p:tag name="ANNOTATION_SLIDE_HEIGHT_3" val="720"/>
  <p:tag name="ANNOTATION_SLIDE_WIDTH_3" val="960"/>
  <p:tag name="ANNOTATION_SCALE_3" val="100"/>
  <p:tag name="ANNOTATION_TOP_4" val="525.5"/>
  <p:tag name="ANNOTATION_LEFT_4" val="683"/>
  <p:tag name="ANNOTATION_HEIGHT_4" val="185.8333"/>
  <p:tag name="ANNOTATION_WIDTH_4" val="186.3333"/>
  <p:tag name="ANNOTATION_START_4" val="5.6"/>
  <p:tag name="ANNOTATION_END_4" val="6.4"/>
  <p:tag name="ANNOTATION_SLIDE_HEIGHT_4" val="720"/>
  <p:tag name="ANNOTATION_SLIDE_WIDTH_4" val="960"/>
  <p:tag name="ANNOTATION_SCALE_4" val="100"/>
  <p:tag name="ANNOTATION_TOP_5" val="525.5"/>
  <p:tag name="ANNOTATION_LEFT_5" val="683"/>
  <p:tag name="ANNOTATION_HEIGHT_5" val="185.8333"/>
  <p:tag name="ANNOTATION_WIDTH_5" val="186.3333"/>
  <p:tag name="ANNOTATION_START_5" val="6.4"/>
  <p:tag name="ANNOTATION_END_5" val="7"/>
  <p:tag name="ANNOTATION_SLIDE_HEIGHT_5" val="720"/>
  <p:tag name="ANNOTATION_SLIDE_WIDTH_5" val="960"/>
  <p:tag name="ANNOTATION_SCALE_5" val="100"/>
  <p:tag name="ANNOTATION_TOP_6" val="525.5"/>
  <p:tag name="ANNOTATION_LEFT_6" val="683"/>
  <p:tag name="ANNOTATION_HEIGHT_6" val="185.8333"/>
  <p:tag name="ANNOTATION_WIDTH_6" val="186.3333"/>
  <p:tag name="ANNOTATION_START_6" val="7"/>
  <p:tag name="ANNOTATION_END_6" val="-1"/>
  <p:tag name="ANNOTATION_SLIDE_HEIGHT_6" val="720"/>
  <p:tag name="ANNOTATION_SLIDE_WIDTH_6" val="960"/>
  <p:tag name="ANNOTATION_SCALE_6" val="100"/>
  <p:tag name="AUDIO_ID" val="315"/>
  <p:tag name="ARTICULATE_AUDIO_RECORDED" val="1"/>
  <p:tag name="ELAPSEDTIME" val="8"/>
  <p:tag name="ANNOTATION_TYPE_1" val="0"/>
  <p:tag name="ANNOTATION_START_1" val="3.4"/>
  <p:tag name="ANNOTATION_END_1" val="6.0"/>
  <p:tag name="ANNOTATION_TOP_1" val="387"/>
  <p:tag name="ANNOTATION_LEFT_1" val="648"/>
  <p:tag name="ANNOTATION_WIDTH_1" val="134"/>
  <p:tag name="ANNOTATION_HEIGHT_1" val="134"/>
  <p:tag name="ANNOTATION_ANIMATION_1" val="3"/>
  <p:tag name="ANNOTATION_ROTATION_1" val="18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6.0"/>
  <p:tag name="ANNOTATION_TOP_2" val="523"/>
  <p:tag name="ANNOTATION_LEFT_2" val="678"/>
  <p:tag name="ANNOTATION_WIDTH_2" val="134"/>
  <p:tag name="ANNOTATION_HEIGHT_2" val="134"/>
  <p:tag name="ANNOTATION_ANIMATION_2" val="3"/>
  <p:tag name="ANNOTATION_ROTATION_2" val="18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COUNT" val="2"/>
  <p:tag name="ARTICULATE_USED_LAYOUT" val="7"/>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PUBLISH_MODE"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81466</TotalTime>
  <Words>3481</Words>
  <Application>Microsoft Office PowerPoint</Application>
  <PresentationFormat>On-screen Show (4:3)</PresentationFormat>
  <Paragraphs>409</Paragraphs>
  <Slides>49</Slides>
  <Notes>33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Calibri</vt:lpstr>
      <vt:lpstr>Franklin Gothic Medium Cond</vt:lpstr>
      <vt:lpstr>Times New Roman</vt:lpstr>
      <vt:lpstr>Office Theme</vt:lpstr>
      <vt:lpstr>NUCAPS Soundings in AWIPS</vt:lpstr>
      <vt:lpstr>NUCAPS</vt:lpstr>
      <vt:lpstr>How are Vertical Profiles Produced</vt:lpstr>
      <vt:lpstr>Cloud Clearing</vt:lpstr>
      <vt:lpstr>Clear v. Cloudy</vt:lpstr>
      <vt:lpstr>PowerPoint Presentation</vt:lpstr>
      <vt:lpstr>How does a retrieval work?</vt:lpstr>
      <vt:lpstr>PowerPoint Presentation</vt:lpstr>
      <vt:lpstr>What (and where) is the most useful information in a NUCAPS profile?</vt:lpstr>
      <vt:lpstr>Effective vertical resolution</vt:lpstr>
      <vt:lpstr>Why not use the NWP sounding?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 Consecutive Soundings Get you?</vt:lpstr>
      <vt:lpstr>PowerPoint Presentation</vt:lpstr>
      <vt:lpstr>PowerPoint Presentation</vt:lpstr>
      <vt:lpstr>Case #2</vt:lpstr>
      <vt:lpstr>Blog Post: “Observed Radiosonde Data/NUCAPS Comparison” May 11 - Wilmington, OH http://goesrhwt.blogspot.com/2015/05/observed-radiosonde-datanucaps.html</vt:lpstr>
      <vt:lpstr>Editing</vt:lpstr>
      <vt:lpstr>PowerPoint Presentation</vt:lpstr>
      <vt:lpstr>PowerPoint Presentation</vt:lpstr>
      <vt:lpstr>PowerPoint Presentation</vt:lpstr>
      <vt:lpstr>PowerPoint Presentation</vt:lpstr>
      <vt:lpstr>Forecast Problem: 29 May 2014 Afternoon/Evening Convection ?</vt:lpstr>
      <vt:lpstr>NUCAPS Soundings give thermodynamic information at a convenient time! </vt:lpstr>
      <vt:lpstr>NUCAPS Sounding 1842 UTC 29 May 2014 Would you expect convective development?</vt:lpstr>
      <vt:lpstr>PowerPoint Presentation</vt:lpstr>
      <vt:lpstr>June 3, 2014 High Risk  Severe Weather Event in Omaha</vt:lpstr>
      <vt:lpstr>June 3, 2014 High Risk  Severe Weather Event in Omaha</vt:lpstr>
      <vt:lpstr>June 3, 2014 High Risk  Severe Weather Event in Omaha</vt:lpstr>
      <vt:lpstr>June 3, 2014 High Risk  Severe Weather Event in Omaha</vt:lpstr>
      <vt:lpstr>June 3, 2014 High Risk  Severe Weather Event in Omaha</vt:lpstr>
      <vt:lpstr>June 3, 2014 High Risk  Severe Weather Event in Omaha</vt:lpstr>
      <vt:lpstr>Will convection develop?</vt:lpstr>
      <vt:lpstr>Summary</vt:lpstr>
      <vt:lpstr>NUCAPS data are in AWIPS, and on-line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NUCAPS Soundings in AWIPS</dc:title>
  <dc:creator>Scott Lindstrom</dc:creator>
  <cp:lastModifiedBy>Scott Lindstrom</cp:lastModifiedBy>
  <cp:revision>316</cp:revision>
  <dcterms:created xsi:type="dcterms:W3CDTF">2015-02-25T22:37:50Z</dcterms:created>
  <dcterms:modified xsi:type="dcterms:W3CDTF">2022-02-07T21:49:00Z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NUCAPS Soundings in AWIPS March 2016</vt:lpwstr>
  </property>
  <property fmtid="{D5CDD505-2E9C-101B-9397-08002B2CF9AE}" pid="4" name="ArticulateProjectVersion">
    <vt:lpwstr>7</vt:lpwstr>
  </property>
  <property fmtid="{D5CDD505-2E9C-101B-9397-08002B2CF9AE}" pid="5" name="ArticulateGUID">
    <vt:lpwstr>AC71A2E6-CBDB-40D6-88D7-20DD719A5D9F</vt:lpwstr>
  </property>
  <property fmtid="{D5CDD505-2E9C-101B-9397-08002B2CF9AE}" pid="6" name="ArticulateProjectFull">
    <vt:lpwstr>C:\Users\scottl\VISIT\NUCAPS\NUCAPS Soundings in AWIPS January 2022.ppta</vt:lpwstr>
  </property>
</Properties>
</file>